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76" r:id="rId1"/>
  </p:sldMasterIdLst>
  <p:notesMasterIdLst>
    <p:notesMasterId r:id="rId32"/>
  </p:notesMasterIdLst>
  <p:sldIdLst>
    <p:sldId id="256" r:id="rId2"/>
    <p:sldId id="257" r:id="rId3"/>
    <p:sldId id="258" r:id="rId4"/>
    <p:sldId id="259" r:id="rId5"/>
    <p:sldId id="260" r:id="rId6"/>
    <p:sldId id="274" r:id="rId7"/>
    <p:sldId id="261" r:id="rId8"/>
    <p:sldId id="276" r:id="rId9"/>
    <p:sldId id="263" r:id="rId10"/>
    <p:sldId id="277" r:id="rId11"/>
    <p:sldId id="264" r:id="rId12"/>
    <p:sldId id="265" r:id="rId13"/>
    <p:sldId id="266" r:id="rId14"/>
    <p:sldId id="267" r:id="rId15"/>
    <p:sldId id="280" r:id="rId16"/>
    <p:sldId id="286" r:id="rId17"/>
    <p:sldId id="275" r:id="rId18"/>
    <p:sldId id="268" r:id="rId19"/>
    <p:sldId id="269" r:id="rId20"/>
    <p:sldId id="288" r:id="rId21"/>
    <p:sldId id="282" r:id="rId22"/>
    <p:sldId id="287" r:id="rId23"/>
    <p:sldId id="270" r:id="rId24"/>
    <p:sldId id="285" r:id="rId25"/>
    <p:sldId id="281" r:id="rId26"/>
    <p:sldId id="283" r:id="rId27"/>
    <p:sldId id="284" r:id="rId28"/>
    <p:sldId id="271" r:id="rId29"/>
    <p:sldId id="272" r:id="rId30"/>
    <p:sldId id="289" r:id="rId31"/>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670D"/>
    <a:srgbClr val="B45C0C"/>
    <a:srgbClr val="238C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9" autoAdjust="0"/>
    <p:restoredTop sz="94660"/>
  </p:normalViewPr>
  <p:slideViewPr>
    <p:cSldViewPr>
      <p:cViewPr varScale="1">
        <p:scale>
          <a:sx n="49" d="100"/>
          <a:sy n="49" d="100"/>
        </p:scale>
        <p:origin x="1243"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3F0094-FDA1-46A9-93CB-FC4398C8FA4E}" type="datetimeFigureOut">
              <a:rPr lang="es-CR" smtClean="0"/>
              <a:t>18/08/2017</a:t>
            </a:fld>
            <a:endParaRPr lang="es-CR"/>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560BD-14CB-4D04-AA8F-C7D53E0D310C}" type="slidenum">
              <a:rPr lang="es-CR" smtClean="0"/>
              <a:t>‹Nº›</a:t>
            </a:fld>
            <a:endParaRPr lang="es-CR"/>
          </a:p>
        </p:txBody>
      </p:sp>
    </p:spTree>
    <p:extLst>
      <p:ext uri="{BB962C8B-B14F-4D97-AF65-F5344CB8AC3E}">
        <p14:creationId xmlns:p14="http://schemas.microsoft.com/office/powerpoint/2010/main" val="118262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10"/>
          </p:nvPr>
        </p:nvSpPr>
        <p:spPr/>
        <p:txBody>
          <a:bodyPr/>
          <a:lstStyle/>
          <a:p>
            <a:fld id="{230560BD-14CB-4D04-AA8F-C7D53E0D310C}" type="slidenum">
              <a:rPr lang="es-CR" smtClean="0"/>
              <a:t>30</a:t>
            </a:fld>
            <a:endParaRPr lang="es-CR"/>
          </a:p>
        </p:txBody>
      </p:sp>
    </p:spTree>
    <p:extLst>
      <p:ext uri="{BB962C8B-B14F-4D97-AF65-F5344CB8AC3E}">
        <p14:creationId xmlns:p14="http://schemas.microsoft.com/office/powerpoint/2010/main" val="30660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15" name="14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Rectángulo"/>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Subtítulo"/>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17" name="16 Marcador de pie de página"/>
          <p:cNvSpPr>
            <a:spLocks noGrp="1"/>
          </p:cNvSpPr>
          <p:nvPr>
            <p:ph type="ftr" sz="quarter" idx="11"/>
          </p:nvPr>
        </p:nvSpPr>
        <p:spPr/>
        <p:txBody>
          <a:bodyPr/>
          <a:lstStyle/>
          <a:p>
            <a:endParaRPr lang="es-CR"/>
          </a:p>
        </p:txBody>
      </p:sp>
      <p:sp>
        <p:nvSpPr>
          <p:cNvPr id="7" name="6 Conector recto"/>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Rectángulo"/>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Elipse"/>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Elipse"/>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Marcador de número de diapositiva"/>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F16EBD8-D6E6-4C02-8274-504A8A6A2317}" type="slidenum">
              <a:rPr lang="es-CR" smtClean="0"/>
              <a:pPr/>
              <a:t>‹Nº›</a:t>
            </a:fld>
            <a:endParaRPr lang="es-CR"/>
          </a:p>
        </p:txBody>
      </p:sp>
      <p:sp>
        <p:nvSpPr>
          <p:cNvPr id="8" name="7 Título"/>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s-ES"/>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3F16EBD8-D6E6-4C02-8274-504A8A6A2317}" type="slidenum">
              <a:rPr lang="es-CR" smtClean="0"/>
              <a:pPr/>
              <a:t>‹Nº›</a:t>
            </a:fld>
            <a:endParaRPr lang="es-C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2"/>
      </p:bgRef>
    </p:bg>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Rectángulo"/>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Rectángulo"/>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Rectángulo"/>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Rectángulo"/>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Conector recto"/>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13 Elipse"/>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Elipse"/>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6915912" y="3009901"/>
            <a:ext cx="457200" cy="441325"/>
          </a:xfrm>
        </p:spPr>
        <p:txBody>
          <a:bodyPr/>
          <a:lstStyle/>
          <a:p>
            <a:fld id="{3F16EBD8-D6E6-4C02-8274-504A8A6A2317}" type="slidenum">
              <a:rPr lang="es-CR" smtClean="0"/>
              <a:pPr/>
              <a:t>‹Nº›</a:t>
            </a:fld>
            <a:endParaRPr lang="es-CR"/>
          </a:p>
        </p:txBody>
      </p:sp>
      <p:sp>
        <p:nvSpPr>
          <p:cNvPr id="3" name="2 Marcador de texto vertical"/>
          <p:cNvSpPr>
            <a:spLocks noGrp="1"/>
          </p:cNvSpPr>
          <p:nvPr>
            <p:ph type="body" orient="vert" idx="1"/>
          </p:nvPr>
        </p:nvSpPr>
        <p:spPr>
          <a:xfrm>
            <a:off x="304800" y="304800"/>
            <a:ext cx="6553200" cy="5821366"/>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5" name="4 Marcador de pie de página"/>
          <p:cNvSpPr>
            <a:spLocks noGrp="1"/>
          </p:cNvSpPr>
          <p:nvPr>
            <p:ph type="ftr" sz="quarter" idx="11"/>
          </p:nvPr>
        </p:nvSpPr>
        <p:spPr/>
        <p:txBody>
          <a:bodyPr/>
          <a:lstStyle/>
          <a:p>
            <a:endParaRPr lang="es-CR"/>
          </a:p>
        </p:txBody>
      </p:sp>
      <p:sp>
        <p:nvSpPr>
          <p:cNvPr id="2" name="1 Título vertical"/>
          <p:cNvSpPr>
            <a:spLocks noGrp="1"/>
          </p:cNvSpPr>
          <p:nvPr>
            <p:ph type="title" orient="vert"/>
          </p:nvPr>
        </p:nvSpPr>
        <p:spPr>
          <a:xfrm>
            <a:off x="7391400" y="304801"/>
            <a:ext cx="1447800" cy="5851525"/>
          </a:xfrm>
        </p:spPr>
        <p:txBody>
          <a:bodyPr vert="eaVert"/>
          <a:lstStyle/>
          <a:p>
            <a:r>
              <a:rPr kumimoji="0" lang="es-ES"/>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accent3">
                    <a:shade val="75000"/>
                  </a:schemeClr>
                </a:solidFill>
              </a:defRPr>
            </a:lvl1pPr>
          </a:lstStyle>
          <a:p>
            <a:r>
              <a:rPr kumimoji="0" lang="es-ES"/>
              <a:t>Haga clic para modificar el estilo de título del patrón</a:t>
            </a:r>
            <a:endParaRPr kumimoji="0" lang="en-US"/>
          </a:p>
        </p:txBody>
      </p:sp>
      <p:sp>
        <p:nvSpPr>
          <p:cNvPr id="4" name="3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a:xfrm>
            <a:off x="4361688" y="1026372"/>
            <a:ext cx="457200" cy="441325"/>
          </a:xfrm>
        </p:spPr>
        <p:txBody>
          <a:bodyPr/>
          <a:lstStyle/>
          <a:p>
            <a:fld id="{3F16EBD8-D6E6-4C02-8274-504A8A6A2317}" type="slidenum">
              <a:rPr lang="es-CR" smtClean="0"/>
              <a:pPr/>
              <a:t>‹Nº›</a:t>
            </a:fld>
            <a:endParaRPr lang="es-CR"/>
          </a:p>
        </p:txBody>
      </p:sp>
      <p:sp>
        <p:nvSpPr>
          <p:cNvPr id="8" name="7 Marcador de contenido"/>
          <p:cNvSpPr>
            <a:spLocks noGrp="1"/>
          </p:cNvSpPr>
          <p:nvPr>
            <p:ph sz="quarter" idx="1"/>
          </p:nvPr>
        </p:nvSpPr>
        <p:spPr>
          <a:xfrm>
            <a:off x="301752" y="1527048"/>
            <a:ext cx="850392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1"/>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Rectángulo"/>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Marcador de texto"/>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13" name="12 Rectángulo"/>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Rectángulo"/>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Marcador de pie de página"/>
          <p:cNvSpPr>
            <a:spLocks noGrp="1"/>
          </p:cNvSpPr>
          <p:nvPr>
            <p:ph type="ftr" sz="quarter" idx="11"/>
          </p:nvPr>
        </p:nvSpPr>
        <p:spPr/>
        <p:txBody>
          <a:bodyPr/>
          <a:lstStyle/>
          <a:p>
            <a:endParaRPr lang="es-CR"/>
          </a:p>
        </p:txBody>
      </p:sp>
      <p:sp>
        <p:nvSpPr>
          <p:cNvPr id="4" name="3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8" name="7 Conector recto"/>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Elipse"/>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Elipse"/>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F16EBD8-D6E6-4C02-8274-504A8A6A2317}" type="slidenum">
              <a:rPr lang="es-CR" smtClean="0"/>
              <a:pPr/>
              <a:t>‹Nº›</a:t>
            </a:fld>
            <a:endParaRPr lang="es-CR"/>
          </a:p>
        </p:txBody>
      </p:sp>
      <p:sp>
        <p:nvSpPr>
          <p:cNvPr id="2" name="1 Título"/>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s-ES"/>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301752" y="228600"/>
            <a:ext cx="8534400" cy="758952"/>
          </a:xfrm>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a:xfrm>
            <a:off x="5791200" y="6409944"/>
            <a:ext cx="3044952" cy="365760"/>
          </a:xfrm>
        </p:spPr>
        <p:txBody>
          <a:bodyPr/>
          <a:lstStyle/>
          <a:p>
            <a:fld id="{38BDD5F9-03AE-47C8-B0B6-3C52BBDF5939}" type="datetimeFigureOut">
              <a:rPr lang="es-CR" smtClean="0"/>
              <a:pPr/>
              <a:t>18/08/2017</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3F16EBD8-D6E6-4C02-8274-504A8A6A2317}" type="slidenum">
              <a:rPr lang="es-CR" smtClean="0"/>
              <a:pPr/>
              <a:t>‹Nº›</a:t>
            </a:fld>
            <a:endParaRPr lang="es-CR"/>
          </a:p>
        </p:txBody>
      </p:sp>
      <p:sp>
        <p:nvSpPr>
          <p:cNvPr id="8" name="7 Conector recto"/>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Marcador de contenido"/>
          <p:cNvSpPr>
            <a:spLocks noGrp="1"/>
          </p:cNvSpPr>
          <p:nvPr>
            <p:ph sz="half" idx="1"/>
          </p:nvPr>
        </p:nvSpPr>
        <p:spPr>
          <a:xfrm>
            <a:off x="301752" y="1371600"/>
            <a:ext cx="4038600" cy="4681728"/>
          </a:xfrm>
        </p:spPr>
        <p:txBody>
          <a:bodyPr/>
          <a:lstStyle>
            <a:lvl1pPr>
              <a:defRPr sz="2500"/>
            </a:lvl1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2" name="11 Marcador de contenido"/>
          <p:cNvSpPr>
            <a:spLocks noGrp="1"/>
          </p:cNvSpPr>
          <p:nvPr>
            <p:ph sz="half" idx="2"/>
          </p:nvPr>
        </p:nvSpPr>
        <p:spPr>
          <a:xfrm>
            <a:off x="4800600" y="1371600"/>
            <a:ext cx="4038600" cy="4681728"/>
          </a:xfrm>
        </p:spPr>
        <p:txBody>
          <a:bodyPr/>
          <a:lstStyle>
            <a:lvl1pPr>
              <a:defRPr sz="2500"/>
            </a:lvl1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1">
        <a:schemeClr val="bg2"/>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Rectángulo"/>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20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21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Rectángulo"/>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Rectángulo"/>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Marcador de texto"/>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7" name="6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8" name="7 Marcador de pie de página"/>
          <p:cNvSpPr>
            <a:spLocks noGrp="1"/>
          </p:cNvSpPr>
          <p:nvPr>
            <p:ph type="ftr" sz="quarter" idx="11"/>
          </p:nvPr>
        </p:nvSpPr>
        <p:spPr>
          <a:xfrm>
            <a:off x="304800" y="6409944"/>
            <a:ext cx="3581400" cy="365760"/>
          </a:xfrm>
        </p:spPr>
        <p:txBody>
          <a:bodyPr/>
          <a:lstStyle/>
          <a:p>
            <a:endParaRPr lang="es-CR"/>
          </a:p>
        </p:txBody>
      </p:sp>
      <p:sp>
        <p:nvSpPr>
          <p:cNvPr id="15" name="14 Conector recto"/>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23 Marcador de contenido"/>
          <p:cNvSpPr>
            <a:spLocks noGrp="1"/>
          </p:cNvSpPr>
          <p:nvPr>
            <p:ph sz="quarter" idx="2"/>
          </p:nvPr>
        </p:nvSpPr>
        <p:spPr>
          <a:xfrm>
            <a:off x="301752" y="2471383"/>
            <a:ext cx="4041648" cy="3818404"/>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6" name="25 Marcador de contenido"/>
          <p:cNvSpPr>
            <a:spLocks noGrp="1"/>
          </p:cNvSpPr>
          <p:nvPr>
            <p:ph sz="quarter" idx="4"/>
          </p:nvPr>
        </p:nvSpPr>
        <p:spPr>
          <a:xfrm>
            <a:off x="4800600" y="2471383"/>
            <a:ext cx="4038600" cy="382219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5" name="24 Elipse"/>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Elipse"/>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Marcador de número de diapositiva"/>
          <p:cNvSpPr>
            <a:spLocks noGrp="1"/>
          </p:cNvSpPr>
          <p:nvPr>
            <p:ph type="sldNum" sz="quarter" idx="12"/>
          </p:nvPr>
        </p:nvSpPr>
        <p:spPr>
          <a:xfrm>
            <a:off x="4343400" y="1042416"/>
            <a:ext cx="457200" cy="441325"/>
          </a:xfrm>
        </p:spPr>
        <p:txBody>
          <a:bodyPr/>
          <a:lstStyle>
            <a:lvl1pPr algn="ctr">
              <a:defRPr/>
            </a:lvl1pPr>
          </a:lstStyle>
          <a:p>
            <a:fld id="{3F16EBD8-D6E6-4C02-8274-504A8A6A2317}" type="slidenum">
              <a:rPr lang="es-CR" smtClean="0"/>
              <a:pPr/>
              <a:t>‹Nº›</a:t>
            </a:fld>
            <a:endParaRPr lang="es-CR"/>
          </a:p>
        </p:txBody>
      </p:sp>
      <p:sp>
        <p:nvSpPr>
          <p:cNvPr id="23" name="22 Título"/>
          <p:cNvSpPr>
            <a:spLocks noGrp="1"/>
          </p:cNvSpPr>
          <p:nvPr>
            <p:ph type="title"/>
          </p:nvPr>
        </p:nvSpPr>
        <p:spPr/>
        <p:txBody>
          <a:bodyPr rtlCol="0" anchor="b" anchorCtr="0"/>
          <a:lstStyle/>
          <a:p>
            <a:r>
              <a:rPr kumimoji="0" lang="es-ES"/>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a:xfrm>
            <a:off x="4343400" y="1036020"/>
            <a:ext cx="457200" cy="441325"/>
          </a:xfrm>
        </p:spPr>
        <p:txBody>
          <a:bodyPr/>
          <a:lstStyle/>
          <a:p>
            <a:fld id="{3F16EBD8-D6E6-4C02-8274-504A8A6A2317}" type="slidenum">
              <a:rPr lang="es-CR" smtClean="0"/>
              <a:pPr/>
              <a:t>‹Nº›</a:t>
            </a:fld>
            <a:endParaRPr lang="es-C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Rectángulo"/>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Rectángulo"/>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5 Rectángulo"/>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1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a:xfrm>
            <a:off x="4267200" y="6324600"/>
            <a:ext cx="609600" cy="441324"/>
          </a:xfrm>
        </p:spPr>
        <p:txBody>
          <a:bodyPr/>
          <a:lstStyle>
            <a:lvl1pPr>
              <a:defRPr>
                <a:solidFill>
                  <a:srgbClr val="FFFFFF"/>
                </a:solidFill>
              </a:defRPr>
            </a:lvl1pPr>
          </a:lstStyle>
          <a:p>
            <a:fld id="{3F16EBD8-D6E6-4C02-8274-504A8A6A2317}" type="slidenum">
              <a:rPr lang="es-CR" smtClean="0"/>
              <a:pPr/>
              <a:t>‹Nº›</a:t>
            </a:fld>
            <a:endParaRPr lang="es-C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9" name="18 Rectángulo"/>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12 Rectángulo"/>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8" name="7 Rectángulo"/>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Conector recto"/>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Marcador de contenido"/>
          <p:cNvSpPr>
            <a:spLocks noGrp="1"/>
          </p:cNvSpPr>
          <p:nvPr>
            <p:ph sz="quarter" idx="1"/>
          </p:nvPr>
        </p:nvSpPr>
        <p:spPr>
          <a:xfrm>
            <a:off x="3124200" y="685800"/>
            <a:ext cx="5638800" cy="5410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0" name="9 Elipse"/>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Elipse"/>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Marcador de número de diapositiva"/>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F16EBD8-D6E6-4C02-8274-504A8A6A2317}" type="slidenum">
              <a:rPr lang="es-CR" smtClean="0"/>
              <a:pPr/>
              <a:t>‹Nº›</a:t>
            </a:fld>
            <a:endParaRPr lang="es-CR"/>
          </a:p>
        </p:txBody>
      </p:sp>
      <p:sp>
        <p:nvSpPr>
          <p:cNvPr id="21" name="20 Rectángulo"/>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Marcador de fecha"/>
          <p:cNvSpPr>
            <a:spLocks noGrp="1"/>
          </p:cNvSpPr>
          <p:nvPr>
            <p:ph type="dt" sz="half" idx="10"/>
          </p:nvPr>
        </p:nvSpPr>
        <p:spPr/>
        <p:txBody>
          <a:bodyPr/>
          <a:lstStyle/>
          <a:p>
            <a:fld id="{38BDD5F9-03AE-47C8-B0B6-3C52BBDF5939}" type="datetimeFigureOut">
              <a:rPr lang="es-CR" smtClean="0"/>
              <a:pPr/>
              <a:t>18/08/2017</a:t>
            </a:fld>
            <a:endParaRPr lang="es-CR"/>
          </a:p>
        </p:txBody>
      </p:sp>
      <p:sp>
        <p:nvSpPr>
          <p:cNvPr id="6" name="5 Marcador de pie de página"/>
          <p:cNvSpPr>
            <a:spLocks noGrp="1"/>
          </p:cNvSpPr>
          <p:nvPr>
            <p:ph type="ftr" sz="quarter" idx="11"/>
          </p:nvPr>
        </p:nvSpPr>
        <p:spPr>
          <a:xfrm>
            <a:off x="301752" y="6410848"/>
            <a:ext cx="3383280" cy="365760"/>
          </a:xfrm>
        </p:spPr>
        <p:txBody>
          <a:bodyPr/>
          <a:lstStyle/>
          <a:p>
            <a:endParaRPr lang="es-C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1" name="20 Conector recto"/>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Rectángulo"/>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19 Rectángulo"/>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Rectángulo"/>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Rectángulo"/>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Elipse"/>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Elipse"/>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Marcador de número de diapositiva"/>
          <p:cNvSpPr>
            <a:spLocks noGrp="1"/>
          </p:cNvSpPr>
          <p:nvPr>
            <p:ph type="sldNum" sz="quarter" idx="12"/>
          </p:nvPr>
        </p:nvSpPr>
        <p:spPr>
          <a:xfrm>
            <a:off x="1371600" y="312738"/>
            <a:ext cx="457200" cy="441325"/>
          </a:xfrm>
        </p:spPr>
        <p:txBody>
          <a:bodyPr/>
          <a:lstStyle/>
          <a:p>
            <a:fld id="{3F16EBD8-D6E6-4C02-8274-504A8A6A2317}" type="slidenum">
              <a:rPr lang="es-CR" smtClean="0"/>
              <a:pPr/>
              <a:t>‹Nº›</a:t>
            </a:fld>
            <a:endParaRPr lang="es-CR"/>
          </a:p>
        </p:txBody>
      </p:sp>
      <p:sp>
        <p:nvSpPr>
          <p:cNvPr id="2" name="1 Título"/>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3000375" y="609600"/>
            <a:ext cx="5867400" cy="4267200"/>
          </a:xfrm>
        </p:spPr>
        <p:txBody>
          <a:bodyPr/>
          <a:lstStyle>
            <a:lvl1pPr marL="0" indent="0">
              <a:buNone/>
              <a:defRPr sz="3200"/>
            </a:lvl1pPr>
          </a:lstStyle>
          <a:p>
            <a:r>
              <a:rPr kumimoji="0" lang="es-ES"/>
              <a:t>Haga clic en el icono para agregar una imagen</a:t>
            </a:r>
            <a:endParaRPr kumimoji="0" lang="en-US" dirty="0"/>
          </a:p>
        </p:txBody>
      </p:sp>
      <p:sp>
        <p:nvSpPr>
          <p:cNvPr id="4" name="3 Marcador de texto"/>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22" name="21 Rectángulo"/>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Marcador de fecha"/>
          <p:cNvSpPr>
            <a:spLocks noGrp="1"/>
          </p:cNvSpPr>
          <p:nvPr>
            <p:ph type="dt" sz="half" idx="10"/>
          </p:nvPr>
        </p:nvSpPr>
        <p:spPr>
          <a:xfrm>
            <a:off x="5788152" y="6404984"/>
            <a:ext cx="3044952" cy="365760"/>
          </a:xfrm>
        </p:spPr>
        <p:txBody>
          <a:bodyPr/>
          <a:lstStyle/>
          <a:p>
            <a:fld id="{38BDD5F9-03AE-47C8-B0B6-3C52BBDF5939}" type="datetimeFigureOut">
              <a:rPr lang="es-CR" smtClean="0"/>
              <a:pPr/>
              <a:t>18/08/2017</a:t>
            </a:fld>
            <a:endParaRPr lang="es-CR"/>
          </a:p>
        </p:txBody>
      </p:sp>
      <p:sp>
        <p:nvSpPr>
          <p:cNvPr id="6" name="5 Marcador de pie de página"/>
          <p:cNvSpPr>
            <a:spLocks noGrp="1"/>
          </p:cNvSpPr>
          <p:nvPr>
            <p:ph type="ftr" sz="quarter" idx="11"/>
          </p:nvPr>
        </p:nvSpPr>
        <p:spPr>
          <a:xfrm>
            <a:off x="301752" y="6410848"/>
            <a:ext cx="3584448" cy="365760"/>
          </a:xfrm>
        </p:spPr>
        <p:txBody>
          <a:bodyPr/>
          <a:lstStyle/>
          <a:p>
            <a:endParaRPr lang="es-C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Rectángulo"/>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Marcador de fecha"/>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8BDD5F9-03AE-47C8-B0B6-3C52BBDF5939}" type="datetimeFigureOut">
              <a:rPr lang="es-CR" smtClean="0"/>
              <a:pPr/>
              <a:t>18/08/2017</a:t>
            </a:fld>
            <a:endParaRPr lang="es-CR"/>
          </a:p>
        </p:txBody>
      </p:sp>
      <p:sp>
        <p:nvSpPr>
          <p:cNvPr id="3" name="2 Marcador de pie de página"/>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s-CR"/>
          </a:p>
        </p:txBody>
      </p:sp>
      <p:sp>
        <p:nvSpPr>
          <p:cNvPr id="8" name="7 Rectángulo"/>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Conector recto"/>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11 Elipse"/>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Elipse"/>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Marcador de número de diapositiva"/>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F16EBD8-D6E6-4C02-8274-504A8A6A2317}" type="slidenum">
              <a:rPr lang="es-CR" smtClean="0"/>
              <a:pPr/>
              <a:t>‹Nº›</a:t>
            </a:fld>
            <a:endParaRPr lang="es-CR"/>
          </a:p>
        </p:txBody>
      </p:sp>
      <p:sp>
        <p:nvSpPr>
          <p:cNvPr id="22" name="21 Marcador de título"/>
          <p:cNvSpPr>
            <a:spLocks noGrp="1"/>
          </p:cNvSpPr>
          <p:nvPr>
            <p:ph type="title"/>
          </p:nvPr>
        </p:nvSpPr>
        <p:spPr>
          <a:xfrm>
            <a:off x="301752" y="228600"/>
            <a:ext cx="8534400" cy="758952"/>
          </a:xfrm>
          <a:prstGeom prst="rect">
            <a:avLst/>
          </a:prstGeom>
        </p:spPr>
        <p:txBody>
          <a:bodyPr vert="horz" anchor="b">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hyperlink" Target="http://www.cepalforja.org/encuentroep2017/forums/topic/aportes-desde-la-participacion-de-las-juventudes-a-la-educacion-comunicacion-y-cultura-popular/"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www.cepalforja.org/encuentroep2017/forums/topic/aportes-desde-la-participacion-de-las-mujeres-a-la-educacion-comunicacion-y-cultura-popular/"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www.cepalforja.org/encuentroep2017/forums/topic/aportes-desde-el-dialogo-de-saberes-a-la-comunicacion-cultura-y-educacion-popular/"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http://www.cepalforja.org/encuentroep2017/forums/topic/aportes-desde-los-procesos-organizativos-y-participativos-a-la-comunicacion-cultura-y-educacion-popular/"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cepalforja.org/encuentroep2017/wp-content/uploads/2017/02/Documento-completo.pdf"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sVaiXPGnWW0"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hyperlink" Target="https://www.dropbox.com/s/halbjzlddasnfwm/Galer%C3%ADa%20de%20Experiencias.pdf?dl=0" TargetMode="External"/><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cepalforja.org/encuentroep2017/wp-content/uploads/2017/08/Talleres-en-el-Toldo-MAXIMA-ACU&#209;A.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hyperlink" Target="http://www.cepalforja.org/encuentroep2017/wp-content/uploads/2017/08/Talleres-en-el-Toldo-BETTY-CARI&#209;O.pdf"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hyperlink" Target="http://www.cepalforja.org/encuentroep2017/wp-content/uploads/2017/08/Actividades-en-La-CARPA-PAULO-FREIRE.pdf"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cepalforja.org/encuentroep2017/forums/topic/aportes-desde-los-procesos-organizativos-y-participativos-a-la-comunicacion-cultura-y-educacion-popular/"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cepalforja.org/encuentroep2017/mapa-colaborativo/" TargetMode="External"/><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www.cepalforja.org/encuentroep2017/forums/topic/mesoamerica/"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5652120" y="2060848"/>
            <a:ext cx="3200400" cy="3816424"/>
          </a:xfrm>
        </p:spPr>
        <p:txBody>
          <a:bodyPr>
            <a:normAutofit/>
          </a:bodyPr>
          <a:lstStyle/>
          <a:p>
            <a:endParaRPr lang="es-CR" i="1" dirty="0"/>
          </a:p>
          <a:p>
            <a:endParaRPr lang="es-CR" i="1" dirty="0"/>
          </a:p>
          <a:p>
            <a:endParaRPr lang="es-CR" i="1" dirty="0"/>
          </a:p>
          <a:p>
            <a:r>
              <a:rPr lang="es-CR" sz="1400" b="0" dirty="0"/>
              <a:t>“Democracia, Justicia Social y Ecológica: aportes desde una Educación Popular Transformadora”</a:t>
            </a:r>
          </a:p>
        </p:txBody>
      </p:sp>
      <p:pic>
        <p:nvPicPr>
          <p:cNvPr id="30722" name="Picture 2" descr="abaj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64088" y="4797152"/>
            <a:ext cx="3480383" cy="792088"/>
          </a:xfrm>
          <a:prstGeom prst="rect">
            <a:avLst/>
          </a:prstGeom>
          <a:noFill/>
        </p:spPr>
      </p:pic>
      <p:pic>
        <p:nvPicPr>
          <p:cNvPr id="8" name="7 Imagen"/>
          <p:cNvPicPr/>
          <p:nvPr/>
        </p:nvPicPr>
        <p:blipFill>
          <a:blip r:embed="rId3" cstate="print">
            <a:clrChange>
              <a:clrFrom>
                <a:srgbClr val="FFFFFF"/>
              </a:clrFrom>
              <a:clrTo>
                <a:srgbClr val="FFFFFF">
                  <a:alpha val="0"/>
                </a:srgbClr>
              </a:clrTo>
            </a:clrChange>
          </a:blip>
          <a:srcRect/>
          <a:stretch>
            <a:fillRect/>
          </a:stretch>
        </p:blipFill>
        <p:spPr bwMode="auto">
          <a:xfrm>
            <a:off x="5148064" y="5805264"/>
            <a:ext cx="3851920" cy="541784"/>
          </a:xfrm>
          <a:prstGeom prst="rect">
            <a:avLst/>
          </a:prstGeom>
          <a:noFill/>
          <a:ln w="9525">
            <a:noFill/>
            <a:miter lim="800000"/>
            <a:headEnd/>
            <a:tailEnd/>
          </a:ln>
        </p:spPr>
      </p:pic>
      <p:sp>
        <p:nvSpPr>
          <p:cNvPr id="9" name="8 CuadroTexto"/>
          <p:cNvSpPr txBox="1"/>
          <p:nvPr/>
        </p:nvSpPr>
        <p:spPr>
          <a:xfrm>
            <a:off x="5292080" y="4509120"/>
            <a:ext cx="1393330" cy="307777"/>
          </a:xfrm>
          <a:prstGeom prst="rect">
            <a:avLst/>
          </a:prstGeom>
          <a:noFill/>
        </p:spPr>
        <p:txBody>
          <a:bodyPr wrap="none" rtlCol="0">
            <a:spAutoFit/>
          </a:bodyPr>
          <a:lstStyle/>
          <a:p>
            <a:r>
              <a:rPr lang="es-CR" sz="1400" dirty="0"/>
              <a:t>Organizadores:</a:t>
            </a:r>
          </a:p>
        </p:txBody>
      </p:sp>
      <p:sp>
        <p:nvSpPr>
          <p:cNvPr id="10" name="9 CuadroTexto"/>
          <p:cNvSpPr txBox="1"/>
          <p:nvPr/>
        </p:nvSpPr>
        <p:spPr>
          <a:xfrm>
            <a:off x="5364088" y="5517232"/>
            <a:ext cx="843501" cy="307777"/>
          </a:xfrm>
          <a:prstGeom prst="rect">
            <a:avLst/>
          </a:prstGeom>
          <a:noFill/>
        </p:spPr>
        <p:txBody>
          <a:bodyPr wrap="none" rtlCol="0">
            <a:spAutoFit/>
          </a:bodyPr>
          <a:lstStyle/>
          <a:p>
            <a:r>
              <a:rPr lang="es-CR" sz="1400" dirty="0"/>
              <a:t>Apoyan:</a:t>
            </a:r>
          </a:p>
        </p:txBody>
      </p:sp>
      <p:pic>
        <p:nvPicPr>
          <p:cNvPr id="1026" name="Picture 2"/>
          <p:cNvPicPr>
            <a:picLocks noChangeAspect="1" noChangeArrowheads="1"/>
          </p:cNvPicPr>
          <p:nvPr/>
        </p:nvPicPr>
        <p:blipFill>
          <a:blip r:embed="rId4" cstate="print"/>
          <a:srcRect/>
          <a:stretch>
            <a:fillRect/>
          </a:stretch>
        </p:blipFill>
        <p:spPr bwMode="auto">
          <a:xfrm>
            <a:off x="179512" y="2852936"/>
            <a:ext cx="5112568"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59632" y="116632"/>
            <a:ext cx="6200473" cy="216024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Foro sobre contexto</a:t>
            </a:r>
          </a:p>
        </p:txBody>
      </p:sp>
      <p:sp>
        <p:nvSpPr>
          <p:cNvPr id="3" name="2 Marcador de texto"/>
          <p:cNvSpPr>
            <a:spLocks noGrp="1"/>
          </p:cNvSpPr>
          <p:nvPr>
            <p:ph type="body" idx="2"/>
          </p:nvPr>
        </p:nvSpPr>
        <p:spPr/>
        <p:txBody>
          <a:bodyPr/>
          <a:lstStyle/>
          <a:p>
            <a:r>
              <a:rPr lang="es-CR" dirty="0"/>
              <a:t>Aspectos a profundizar:</a:t>
            </a:r>
          </a:p>
        </p:txBody>
      </p:sp>
      <p:sp>
        <p:nvSpPr>
          <p:cNvPr id="4" name="3 Marcador de contenido"/>
          <p:cNvSpPr>
            <a:spLocks noGrp="1"/>
          </p:cNvSpPr>
          <p:nvPr>
            <p:ph sz="quarter" idx="1"/>
          </p:nvPr>
        </p:nvSpPr>
        <p:spPr>
          <a:xfrm>
            <a:off x="2915816" y="548680"/>
            <a:ext cx="5976664" cy="6048672"/>
          </a:xfrm>
        </p:spPr>
        <p:txBody>
          <a:bodyPr>
            <a:normAutofit fontScale="62500" lnSpcReduction="20000"/>
          </a:bodyPr>
          <a:lstStyle/>
          <a:p>
            <a:r>
              <a:rPr lang="es-ES" sz="3200" dirty="0"/>
              <a:t>Los retos principales que enfrentamos tienen que ver con las necesidades básicas del ser humano, vivienda, tierra, agua, salud, trabajo. </a:t>
            </a:r>
            <a:endParaRPr lang="es-CR" sz="3200" dirty="0"/>
          </a:p>
          <a:p>
            <a:r>
              <a:rPr lang="es-ES" sz="3200" dirty="0"/>
              <a:t>La rigidez de nuestras instituciones, apegadas a normativas conservadoras y obsoletas afecta cualquier planteamiento novedoso o apartado de las políticas tradicionales.</a:t>
            </a:r>
            <a:endParaRPr lang="es-CR" sz="3200" dirty="0"/>
          </a:p>
          <a:p>
            <a:r>
              <a:rPr lang="es-CR" sz="3200" dirty="0"/>
              <a:t>Falta de conciencia sobre las consecuencias del cambio climático</a:t>
            </a:r>
          </a:p>
          <a:p>
            <a:r>
              <a:rPr lang="es-CR" sz="3200" dirty="0"/>
              <a:t>La lucha contra la violencia e impunidad</a:t>
            </a:r>
          </a:p>
          <a:p>
            <a:r>
              <a:rPr lang="es-CR" sz="3200" dirty="0"/>
              <a:t>Desafíos:</a:t>
            </a:r>
          </a:p>
          <a:p>
            <a:pPr lvl="1">
              <a:buFont typeface="Courier New" panose="02070309020205020404" pitchFamily="49" charset="0"/>
              <a:buChar char="o"/>
            </a:pPr>
            <a:r>
              <a:rPr lang="es-CR" sz="3200" dirty="0"/>
              <a:t>Estamos en un tiempo que nos convoca al debate y la búsqueda de caminos, no solo entre los iguales, sino saliendo al encuentro de las distintas y los distintos, de las y los que no piensan como nosotras y nosotros.</a:t>
            </a:r>
          </a:p>
          <a:p>
            <a:pPr lvl="1"/>
            <a:r>
              <a:rPr lang="es-CR" sz="3200" dirty="0"/>
              <a:t>Tiempo de acumulación de fuerzas, capacidades y formación, articulación y construcción. Tiempo oportuno para crear redes. Tiempo para repensarnos desde la comunidad, la organización y la región.</a:t>
            </a:r>
            <a:endParaRPr lang="es-ES" sz="3200" dirty="0"/>
          </a:p>
          <a:p>
            <a:endParaRPr lang="es-C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Foro sobre el aporte de las juventudes</a:t>
            </a:r>
          </a:p>
        </p:txBody>
      </p:sp>
      <p:sp>
        <p:nvSpPr>
          <p:cNvPr id="3" name="2 Marcador de texto"/>
          <p:cNvSpPr>
            <a:spLocks noGrp="1"/>
          </p:cNvSpPr>
          <p:nvPr>
            <p:ph type="body" idx="2"/>
          </p:nvPr>
        </p:nvSpPr>
        <p:spPr>
          <a:xfrm>
            <a:off x="373012" y="2268049"/>
            <a:ext cx="2362200" cy="4144963"/>
          </a:xfrm>
        </p:spPr>
        <p:txBody>
          <a:bodyPr/>
          <a:lstStyle/>
          <a:p>
            <a:r>
              <a:rPr lang="es-CR" b="1" dirty="0"/>
              <a:t>Pueden ver el detalle del intercambio </a:t>
            </a:r>
            <a:r>
              <a:rPr lang="es-CR" b="1" dirty="0">
                <a:hlinkClick r:id="rId2"/>
              </a:rPr>
              <a:t>aquí</a:t>
            </a:r>
            <a:r>
              <a:rPr lang="es-CR" b="1" dirty="0"/>
              <a:t>. </a:t>
            </a:r>
            <a:endParaRPr lang="es-CR" dirty="0"/>
          </a:p>
          <a:p>
            <a:pPr lvl="0"/>
            <a:endParaRPr lang="es-CR" dirty="0"/>
          </a:p>
          <a:p>
            <a:endParaRPr lang="es-CR" dirty="0"/>
          </a:p>
        </p:txBody>
      </p:sp>
      <p:sp>
        <p:nvSpPr>
          <p:cNvPr id="4" name="3 Marcador de contenido"/>
          <p:cNvSpPr>
            <a:spLocks noGrp="1"/>
          </p:cNvSpPr>
          <p:nvPr>
            <p:ph sz="quarter" idx="1"/>
          </p:nvPr>
        </p:nvSpPr>
        <p:spPr>
          <a:xfrm>
            <a:off x="3059832" y="1052736"/>
            <a:ext cx="5638800" cy="5410200"/>
          </a:xfrm>
        </p:spPr>
        <p:txBody>
          <a:bodyPr>
            <a:normAutofit fontScale="77500" lnSpcReduction="20000"/>
          </a:bodyPr>
          <a:lstStyle/>
          <a:p>
            <a:r>
              <a:rPr lang="es-CR" dirty="0"/>
              <a:t>Las juventudes, precisamente deben entenderse en plural.</a:t>
            </a:r>
          </a:p>
          <a:p>
            <a:r>
              <a:rPr lang="es-CR" dirty="0"/>
              <a:t>Trabajar desde la comunicación, la cultura y la educación popular implica potenciar sus principios fundamentales, como lo son la horizontalidad, el diálogo y la complementariedad.</a:t>
            </a:r>
          </a:p>
          <a:p>
            <a:r>
              <a:rPr lang="es-CR" dirty="0"/>
              <a:t>Las juventudes hemos puesto en el mapa la necesidad de crear espacios alternativos.</a:t>
            </a:r>
          </a:p>
          <a:p>
            <a:r>
              <a:rPr lang="es-CR" dirty="0"/>
              <a:t>Tarea que tenemos como juventudes es luchar en contra de los estigmas que se nos imponen, los cuales son utilizados para excluirnos de los espacios de toma de decisiones de toda naturaleza.</a:t>
            </a:r>
          </a:p>
          <a:p>
            <a:r>
              <a:rPr lang="es-CR" dirty="0"/>
              <a:t>Colectivizarnos para hacer frente a los paradigmas que impone el capitalismo.</a:t>
            </a:r>
          </a:p>
          <a:p>
            <a:r>
              <a:rPr lang="es-CR" dirty="0"/>
              <a:t>Lucha en contra del </a:t>
            </a:r>
            <a:r>
              <a:rPr lang="es-CR" dirty="0" err="1"/>
              <a:t>adultocentrismo</a:t>
            </a:r>
            <a:r>
              <a:rPr lang="es-CR" dirty="0"/>
              <a:t>.</a:t>
            </a:r>
          </a:p>
          <a:p>
            <a:endParaRPr lang="es-CR" dirty="0"/>
          </a:p>
          <a:p>
            <a:endParaRPr lang="es-C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Foro sobre el aporte de las mujeres</a:t>
            </a:r>
          </a:p>
        </p:txBody>
      </p:sp>
      <p:sp>
        <p:nvSpPr>
          <p:cNvPr id="3" name="2 Marcador de texto"/>
          <p:cNvSpPr>
            <a:spLocks noGrp="1"/>
          </p:cNvSpPr>
          <p:nvPr>
            <p:ph type="body" idx="2"/>
          </p:nvPr>
        </p:nvSpPr>
        <p:spPr/>
        <p:txBody>
          <a:bodyPr/>
          <a:lstStyle/>
          <a:p>
            <a:r>
              <a:rPr lang="es-CR" b="1" dirty="0"/>
              <a:t>Pueden ver el detalle del intercambio </a:t>
            </a:r>
            <a:r>
              <a:rPr lang="es-CR" b="1" dirty="0">
                <a:hlinkClick r:id="rId2"/>
              </a:rPr>
              <a:t>aquí</a:t>
            </a:r>
            <a:r>
              <a:rPr lang="es-CR" b="1" dirty="0"/>
              <a:t>.</a:t>
            </a:r>
            <a:endParaRPr lang="es-CR" dirty="0"/>
          </a:p>
          <a:p>
            <a:endParaRPr lang="es-CR" dirty="0"/>
          </a:p>
        </p:txBody>
      </p:sp>
      <p:sp>
        <p:nvSpPr>
          <p:cNvPr id="4" name="3 Marcador de contenido"/>
          <p:cNvSpPr>
            <a:spLocks noGrp="1"/>
          </p:cNvSpPr>
          <p:nvPr>
            <p:ph sz="quarter" idx="1"/>
          </p:nvPr>
        </p:nvSpPr>
        <p:spPr>
          <a:xfrm>
            <a:off x="2915816" y="685800"/>
            <a:ext cx="6120680" cy="5695528"/>
          </a:xfrm>
        </p:spPr>
        <p:txBody>
          <a:bodyPr>
            <a:normAutofit fontScale="62500" lnSpcReduction="20000"/>
          </a:bodyPr>
          <a:lstStyle/>
          <a:p>
            <a:r>
              <a:rPr lang="es-CR" sz="2900" dirty="0"/>
              <a:t>Lo Público y lo privado: las mujeres seguimos siendo en nuestras organizaciones y comunidades engranajes importantes pero ocultos de lo público y lo “político”.</a:t>
            </a:r>
            <a:endParaRPr lang="es-ES" sz="2900" dirty="0"/>
          </a:p>
          <a:p>
            <a:r>
              <a:rPr lang="es-CR" sz="2900" dirty="0"/>
              <a:t>Los espacios de comunicación y educación representan ejes centrales para el fortalecimiento de la lucha femenina.</a:t>
            </a:r>
          </a:p>
          <a:p>
            <a:r>
              <a:rPr lang="es-CR" sz="2900" dirty="0"/>
              <a:t>Seguimos relegando las temáticas del cuido, la crianza, el cuerpo, los afectos etc. (que han sido destinadas a las mujeres) como asuntos privados que no compete hablar, ni analizar.</a:t>
            </a:r>
          </a:p>
          <a:p>
            <a:r>
              <a:rPr lang="es-CR" sz="2900" dirty="0"/>
              <a:t>Seguimos desde las organizaciones, la cultura y la educación dándole un papel prioritario a la racionalidad patriarcal.</a:t>
            </a:r>
          </a:p>
          <a:p>
            <a:r>
              <a:rPr lang="es-CR" sz="2900" dirty="0"/>
              <a:t>Fortalecimiento de la dimensión productiva/financiera.</a:t>
            </a:r>
          </a:p>
          <a:p>
            <a:r>
              <a:rPr lang="es-CR" sz="2900" dirty="0"/>
              <a:t>Estamos en un contexto en el que los medios de comunicación están tomados y monopolizados por grupos de poder patriarcales y neoliberales.</a:t>
            </a:r>
          </a:p>
          <a:p>
            <a:r>
              <a:rPr lang="es-CR" sz="2900" dirty="0" err="1"/>
              <a:t>Intencionar</a:t>
            </a:r>
            <a:r>
              <a:rPr lang="es-CR" sz="2900" dirty="0"/>
              <a:t> la </a:t>
            </a:r>
            <a:r>
              <a:rPr lang="es-CR" sz="2900" dirty="0" err="1"/>
              <a:t>visibilización</a:t>
            </a:r>
            <a:r>
              <a:rPr lang="es-CR" sz="2900" dirty="0"/>
              <a:t> de nuestros temas designados como “privados” hacía lo público.</a:t>
            </a:r>
          </a:p>
          <a:p>
            <a:r>
              <a:rPr lang="es-CR" sz="2900" dirty="0" err="1"/>
              <a:t>Transversalizar</a:t>
            </a:r>
            <a:r>
              <a:rPr lang="es-CR" sz="2900" dirty="0"/>
              <a:t> las luchas feministas, o como mínimo la perspectiva de género, en nuestras organizaciones.</a:t>
            </a:r>
          </a:p>
          <a:p>
            <a:r>
              <a:rPr lang="es-CR" sz="2900" dirty="0"/>
              <a:t>Generar redes, diálogos y encuentros entre organizaciones de mujeres.</a:t>
            </a:r>
          </a:p>
          <a:p>
            <a:endParaRPr lang="es-CR" dirty="0"/>
          </a:p>
          <a:p>
            <a:endParaRPr lang="es-C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1000686"/>
            <a:ext cx="2362200" cy="990600"/>
          </a:xfrm>
        </p:spPr>
        <p:txBody>
          <a:bodyPr/>
          <a:lstStyle/>
          <a:p>
            <a:r>
              <a:rPr lang="es-CR" dirty="0"/>
              <a:t>Foro sobre el diálogo de saberes</a:t>
            </a:r>
          </a:p>
        </p:txBody>
      </p:sp>
      <p:sp>
        <p:nvSpPr>
          <p:cNvPr id="3" name="2 Marcador de texto"/>
          <p:cNvSpPr>
            <a:spLocks noGrp="1"/>
          </p:cNvSpPr>
          <p:nvPr>
            <p:ph type="body" idx="2"/>
          </p:nvPr>
        </p:nvSpPr>
        <p:spPr>
          <a:xfrm>
            <a:off x="381000" y="2420888"/>
            <a:ext cx="2362200" cy="4144963"/>
          </a:xfrm>
        </p:spPr>
        <p:txBody>
          <a:bodyPr>
            <a:normAutofit/>
          </a:bodyPr>
          <a:lstStyle/>
          <a:p>
            <a:r>
              <a:rPr lang="es-CR" b="1" dirty="0"/>
              <a:t>Pueden ver el detalle del intercambio </a:t>
            </a:r>
            <a:r>
              <a:rPr lang="es-CR" b="1" dirty="0">
                <a:hlinkClick r:id="rId2"/>
              </a:rPr>
              <a:t>aquí.</a:t>
            </a:r>
            <a:endParaRPr lang="es-CR" dirty="0"/>
          </a:p>
          <a:p>
            <a:endParaRPr lang="es-CR" dirty="0"/>
          </a:p>
          <a:p>
            <a:endParaRPr lang="es-CR" dirty="0"/>
          </a:p>
        </p:txBody>
      </p:sp>
      <p:sp>
        <p:nvSpPr>
          <p:cNvPr id="4" name="3 Marcador de contenido"/>
          <p:cNvSpPr>
            <a:spLocks noGrp="1"/>
          </p:cNvSpPr>
          <p:nvPr>
            <p:ph sz="quarter" idx="1"/>
          </p:nvPr>
        </p:nvSpPr>
        <p:spPr>
          <a:xfrm>
            <a:off x="2915816" y="685800"/>
            <a:ext cx="5976664" cy="5695528"/>
          </a:xfrm>
        </p:spPr>
        <p:txBody>
          <a:bodyPr>
            <a:normAutofit fontScale="70000" lnSpcReduction="20000"/>
          </a:bodyPr>
          <a:lstStyle/>
          <a:p>
            <a:r>
              <a:rPr lang="es-CR" dirty="0"/>
              <a:t>El diálogo aparece como el método fundamental en los procesos de formación desde la educación popular.</a:t>
            </a:r>
          </a:p>
          <a:p>
            <a:r>
              <a:rPr lang="es-CR" dirty="0"/>
              <a:t>Dirigir nuestra atención a mirar antes del diálogo y hacer énfasis en la importancia de procurar el encuentro</a:t>
            </a:r>
          </a:p>
          <a:p>
            <a:r>
              <a:rPr lang="es-CR" dirty="0"/>
              <a:t>La deconstrucción del economicismo y la formación de la ética ambiental inicia en </a:t>
            </a:r>
            <a:r>
              <a:rPr lang="es-CR" b="1" dirty="0"/>
              <a:t>darle sentido de nuevo a las palabras</a:t>
            </a:r>
            <a:r>
              <a:rPr lang="es-CR" dirty="0"/>
              <a:t>. </a:t>
            </a:r>
          </a:p>
          <a:p>
            <a:r>
              <a:rPr lang="es-CR" dirty="0"/>
              <a:t>Abrimos el espacio para que se dé el descubrimiento de posibilidades creativas de autogestión, de desarrollo personal y grupal.</a:t>
            </a:r>
          </a:p>
          <a:p>
            <a:r>
              <a:rPr lang="es-CR" dirty="0"/>
              <a:t>Diálogo de saberes busca establecer relaciones horizontales, de equidad y reconocimiento de él/ella y los otros/as</a:t>
            </a:r>
          </a:p>
          <a:p>
            <a:r>
              <a:rPr lang="es-ES" dirty="0"/>
              <a:t>Pensar en un modelo educativo sustancialmente diferente que aporte realmente a la transformación social y personal</a:t>
            </a:r>
            <a:endParaRPr lang="es-CR" dirty="0"/>
          </a:p>
          <a:p>
            <a:r>
              <a:rPr lang="es-CR" dirty="0"/>
              <a:t>No es momento de hablar de diálogo recíproco si no hemos empezado por entender nuestra concepción, identidad, convicción y sobre todo la mirada larga de digamos el proyecto fin.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7590" y="1052736"/>
            <a:ext cx="2362200" cy="990600"/>
          </a:xfrm>
        </p:spPr>
        <p:txBody>
          <a:bodyPr/>
          <a:lstStyle/>
          <a:p>
            <a:r>
              <a:rPr lang="es-CR" dirty="0"/>
              <a:t>Foro sobre los procesos organizativos</a:t>
            </a:r>
          </a:p>
        </p:txBody>
      </p:sp>
      <p:sp>
        <p:nvSpPr>
          <p:cNvPr id="3" name="2 Marcador de texto"/>
          <p:cNvSpPr>
            <a:spLocks noGrp="1"/>
          </p:cNvSpPr>
          <p:nvPr>
            <p:ph type="body" idx="2"/>
          </p:nvPr>
        </p:nvSpPr>
        <p:spPr>
          <a:xfrm>
            <a:off x="346174" y="2420888"/>
            <a:ext cx="2362200" cy="4144963"/>
          </a:xfrm>
        </p:spPr>
        <p:txBody>
          <a:bodyPr/>
          <a:lstStyle/>
          <a:p>
            <a:r>
              <a:rPr lang="es-CR" b="1" dirty="0"/>
              <a:t>Pueden ver el detalle del intercambio </a:t>
            </a:r>
            <a:r>
              <a:rPr lang="es-CR" b="1" dirty="0">
                <a:hlinkClick r:id="rId2"/>
              </a:rPr>
              <a:t>aquí</a:t>
            </a:r>
            <a:r>
              <a:rPr lang="es-CR" b="1" dirty="0"/>
              <a:t>. </a:t>
            </a:r>
            <a:endParaRPr lang="es-CR" dirty="0"/>
          </a:p>
          <a:p>
            <a:pPr lvl="0"/>
            <a:endParaRPr lang="es-CR" dirty="0"/>
          </a:p>
          <a:p>
            <a:endParaRPr lang="es-CR" dirty="0"/>
          </a:p>
        </p:txBody>
      </p:sp>
      <p:sp>
        <p:nvSpPr>
          <p:cNvPr id="4" name="3 Marcador de contenido"/>
          <p:cNvSpPr>
            <a:spLocks noGrp="1"/>
          </p:cNvSpPr>
          <p:nvPr>
            <p:ph sz="quarter" idx="1"/>
          </p:nvPr>
        </p:nvSpPr>
        <p:spPr>
          <a:xfrm>
            <a:off x="2915816" y="548680"/>
            <a:ext cx="6120680" cy="5832648"/>
          </a:xfrm>
        </p:spPr>
        <p:txBody>
          <a:bodyPr>
            <a:noAutofit/>
          </a:bodyPr>
          <a:lstStyle/>
          <a:p>
            <a:r>
              <a:rPr lang="es-CR" sz="1800" dirty="0"/>
              <a:t>La metodología de la IAP, nos ha permitido acercarnos de manera menos invasiva pero no hemos sentido que las contrapartes se sientan tan seguras o tan interesadas en aportar. Hemos venido trabajando para poder cambiar esa barrera, hacer un trato más personal, un horario flexible, canales de comunicación, etc.</a:t>
            </a:r>
          </a:p>
          <a:p>
            <a:r>
              <a:rPr lang="es-CR" sz="1800" dirty="0"/>
              <a:t>Una metodología estructurada y estrategias de trabajo conjunto definidas y sistemáticas es poco pragmático</a:t>
            </a:r>
          </a:p>
          <a:p>
            <a:r>
              <a:rPr lang="es-CR" sz="1800" dirty="0"/>
              <a:t>La comunicación es primordial en la construcción, sin embargo también el tiempo y los ritmos de la población con la que se trabaja.</a:t>
            </a:r>
          </a:p>
          <a:p>
            <a:r>
              <a:rPr lang="es-CR" sz="1800" dirty="0"/>
              <a:t>Sí trabajamos EP  y los aportes de IAP, en metodologías participativas, y con aportes de prospectiva, lo que subraya la necesidad de tener una visión más amplia, </a:t>
            </a:r>
            <a:r>
              <a:rPr lang="es-CR" sz="1800" dirty="0" err="1"/>
              <a:t>holistica</a:t>
            </a:r>
            <a:r>
              <a:rPr lang="es-CR" sz="1800" dirty="0"/>
              <a:t> y otras posibilidades en resolución de problemas y conflictos. </a:t>
            </a:r>
          </a:p>
          <a:p>
            <a:r>
              <a:rPr lang="es-CR" sz="1800" dirty="0"/>
              <a:t>Nuestra metodología se basa en encuentros presenciales. Creemos que es en la vivencia donde vamos aprendiendo y construyendo espacios más humanos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Documento síntesis </a:t>
            </a:r>
          </a:p>
        </p:txBody>
      </p:sp>
      <p:sp>
        <p:nvSpPr>
          <p:cNvPr id="3" name="2 Marcador de texto"/>
          <p:cNvSpPr>
            <a:spLocks noGrp="1"/>
          </p:cNvSpPr>
          <p:nvPr>
            <p:ph type="body" idx="2"/>
          </p:nvPr>
        </p:nvSpPr>
        <p:spPr/>
        <p:txBody>
          <a:bodyPr/>
          <a:lstStyle/>
          <a:p>
            <a:r>
              <a:rPr lang="es-CR" dirty="0"/>
              <a:t>Este documento recopila los aspectos más importantes de este diálogo virtual.</a:t>
            </a:r>
          </a:p>
          <a:p>
            <a:r>
              <a:rPr lang="es-CR" dirty="0">
                <a:hlinkClick r:id="rId2"/>
              </a:rPr>
              <a:t>Descargue aquí</a:t>
            </a:r>
            <a:r>
              <a:rPr lang="es-CR" dirty="0"/>
              <a:t>.</a:t>
            </a:r>
          </a:p>
        </p:txBody>
      </p:sp>
      <p:pic>
        <p:nvPicPr>
          <p:cNvPr id="5" name="4 Marcador de contenido" descr="portada documentos.png"/>
          <p:cNvPicPr>
            <a:picLocks noGrp="1" noChangeAspect="1"/>
          </p:cNvPicPr>
          <p:nvPr>
            <p:ph sz="quarter" idx="1"/>
          </p:nvPr>
        </p:nvPicPr>
        <p:blipFill>
          <a:blip r:embed="rId3" cstate="print"/>
          <a:stretch>
            <a:fillRect/>
          </a:stretch>
        </p:blipFill>
        <p:spPr>
          <a:xfrm>
            <a:off x="3870950" y="685800"/>
            <a:ext cx="4145299"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sz="2000" dirty="0"/>
              <a:t>Organizaciones que hicieron posible el encuentro</a:t>
            </a:r>
          </a:p>
        </p:txBody>
      </p:sp>
      <p:sp>
        <p:nvSpPr>
          <p:cNvPr id="3" name="2 Marcador de texto"/>
          <p:cNvSpPr>
            <a:spLocks noGrp="1"/>
          </p:cNvSpPr>
          <p:nvPr>
            <p:ph type="body" idx="2"/>
          </p:nvPr>
        </p:nvSpPr>
        <p:spPr/>
        <p:txBody>
          <a:bodyPr/>
          <a:lstStyle/>
          <a:p>
            <a:endParaRPr lang="es-CR" dirty="0"/>
          </a:p>
        </p:txBody>
      </p:sp>
      <p:sp>
        <p:nvSpPr>
          <p:cNvPr id="4" name="3 Marcador de contenido"/>
          <p:cNvSpPr>
            <a:spLocks noGrp="1"/>
          </p:cNvSpPr>
          <p:nvPr>
            <p:ph sz="quarter" idx="1"/>
          </p:nvPr>
        </p:nvSpPr>
        <p:spPr>
          <a:xfrm>
            <a:off x="2986807" y="548680"/>
            <a:ext cx="5904656" cy="5410200"/>
          </a:xfrm>
        </p:spPr>
        <p:txBody>
          <a:bodyPr>
            <a:normAutofit fontScale="62500" lnSpcReduction="20000"/>
          </a:bodyPr>
          <a:lstStyle/>
          <a:p>
            <a:pPr algn="just"/>
            <a:r>
              <a:rPr lang="es-CR" dirty="0"/>
              <a:t>Centro de Estudios y Publicaciones Alforja</a:t>
            </a:r>
          </a:p>
          <a:p>
            <a:pPr algn="just"/>
            <a:r>
              <a:rPr lang="es-CR" dirty="0"/>
              <a:t>Fundación Pedagógica </a:t>
            </a:r>
            <a:r>
              <a:rPr lang="es-CR" dirty="0" err="1"/>
              <a:t>Nuestramerica</a:t>
            </a:r>
            <a:endParaRPr lang="es-CR" dirty="0"/>
          </a:p>
          <a:p>
            <a:pPr algn="just"/>
            <a:r>
              <a:rPr lang="es-CR" dirty="0" err="1"/>
              <a:t>Vicerrectoría</a:t>
            </a:r>
            <a:r>
              <a:rPr lang="es-CR" dirty="0"/>
              <a:t> de Acción Social – Universidad de Costa Rica</a:t>
            </a:r>
          </a:p>
          <a:p>
            <a:pPr algn="just"/>
            <a:r>
              <a:rPr lang="es-CR" dirty="0"/>
              <a:t>Liga de Mujeres pro Paz y Libertad</a:t>
            </a:r>
          </a:p>
          <a:p>
            <a:pPr algn="just"/>
            <a:r>
              <a:rPr lang="es-CR" dirty="0"/>
              <a:t>Red de jóvenes sin Fronteras</a:t>
            </a:r>
          </a:p>
          <a:p>
            <a:pPr algn="just"/>
            <a:r>
              <a:rPr lang="es-CR" dirty="0"/>
              <a:t>Centro de trabajo con personas migrantes </a:t>
            </a:r>
            <a:r>
              <a:rPr lang="es-CR" dirty="0" err="1"/>
              <a:t>Cenderos</a:t>
            </a:r>
            <a:r>
              <a:rPr lang="es-CR" dirty="0"/>
              <a:t>.</a:t>
            </a:r>
          </a:p>
          <a:p>
            <a:pPr algn="just"/>
            <a:r>
              <a:rPr lang="es-CR" dirty="0"/>
              <a:t>Asociación Voces Nuestras</a:t>
            </a:r>
          </a:p>
          <a:p>
            <a:pPr algn="just"/>
            <a:r>
              <a:rPr lang="es-CR" dirty="0"/>
              <a:t>Cooperativa </a:t>
            </a:r>
            <a:r>
              <a:rPr lang="es-CR" dirty="0" err="1"/>
              <a:t>Sulá</a:t>
            </a:r>
            <a:r>
              <a:rPr lang="es-CR" dirty="0"/>
              <a:t> </a:t>
            </a:r>
            <a:r>
              <a:rPr lang="es-CR" dirty="0" err="1"/>
              <a:t>Batsú</a:t>
            </a:r>
            <a:endParaRPr lang="es-CR" dirty="0"/>
          </a:p>
          <a:p>
            <a:pPr algn="just"/>
            <a:r>
              <a:rPr lang="es-CR" dirty="0"/>
              <a:t>Iglesia Luterana</a:t>
            </a:r>
          </a:p>
          <a:p>
            <a:pPr algn="just"/>
            <a:r>
              <a:rPr lang="es-CR" dirty="0"/>
              <a:t>Asociación Diálogo de Saberes</a:t>
            </a:r>
          </a:p>
          <a:p>
            <a:pPr algn="just"/>
            <a:r>
              <a:rPr lang="es-CR" dirty="0"/>
              <a:t>Sistema radiofónico – UCR</a:t>
            </a:r>
          </a:p>
          <a:p>
            <a:pPr algn="just"/>
            <a:r>
              <a:rPr lang="fr-FR" dirty="0"/>
              <a:t> Comité Catholique contre la faim et pour le développement-Terre Solidaire  (CCFD)</a:t>
            </a:r>
            <a:endParaRPr lang="es-CR" dirty="0"/>
          </a:p>
          <a:p>
            <a:pPr algn="just"/>
            <a:r>
              <a:rPr lang="es-CR" dirty="0"/>
              <a:t>Organización Católica Canadiense Desarrollo y Paz</a:t>
            </a:r>
          </a:p>
          <a:p>
            <a:pPr algn="just"/>
            <a:r>
              <a:rPr lang="es-CR" dirty="0"/>
              <a:t>Entre otras   </a:t>
            </a:r>
          </a:p>
          <a:p>
            <a:pPr algn="just"/>
            <a:r>
              <a:rPr lang="es-CR" dirty="0"/>
              <a:t>Y una gran cantidad de personas individuales, entre ellas la cantautora Natalia Vargas, NATIVA... quien realizó la canción  "Furia Ancestral" que sirve de motivo para el encuentro (dar </a:t>
            </a:r>
            <a:r>
              <a:rPr lang="es-CR" dirty="0" err="1"/>
              <a:t>click</a:t>
            </a:r>
            <a:r>
              <a:rPr lang="es-CR" dirty="0"/>
              <a:t> al cuadro):</a:t>
            </a:r>
          </a:p>
          <a:p>
            <a:endParaRPr lang="es-CR" dirty="0"/>
          </a:p>
        </p:txBody>
      </p:sp>
      <p:pic>
        <p:nvPicPr>
          <p:cNvPr id="44035" name="Picture 3">
            <a:hlinkClick r:id="rId2"/>
          </p:cNvPr>
          <p:cNvPicPr>
            <a:picLocks noChangeAspect="1" noChangeArrowheads="1"/>
          </p:cNvPicPr>
          <p:nvPr/>
        </p:nvPicPr>
        <p:blipFill>
          <a:blip r:embed="rId3" cstate="print"/>
          <a:srcRect/>
          <a:stretch>
            <a:fillRect/>
          </a:stretch>
        </p:blipFill>
        <p:spPr bwMode="auto">
          <a:xfrm>
            <a:off x="6588224" y="5284576"/>
            <a:ext cx="2014191" cy="986607"/>
          </a:xfrm>
          <a:prstGeom prst="rect">
            <a:avLst/>
          </a:prstGeom>
          <a:noFill/>
          <a:ln w="9525">
            <a:noFill/>
            <a:miter lim="800000"/>
            <a:headEnd/>
            <a:tailEnd/>
          </a:ln>
        </p:spPr>
      </p:pic>
      <p:pic>
        <p:nvPicPr>
          <p:cNvPr id="44036" name="Picture 4"/>
          <p:cNvPicPr>
            <a:picLocks noChangeAspect="1" noChangeArrowheads="1"/>
          </p:cNvPicPr>
          <p:nvPr/>
        </p:nvPicPr>
        <p:blipFill>
          <a:blip r:embed="rId4" cstate="print"/>
          <a:srcRect/>
          <a:stretch>
            <a:fillRect/>
          </a:stretch>
        </p:blipFill>
        <p:spPr bwMode="auto">
          <a:xfrm>
            <a:off x="251520" y="2204864"/>
            <a:ext cx="2548250" cy="3573016"/>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060848"/>
            <a:ext cx="2362200" cy="990600"/>
          </a:xfrm>
        </p:spPr>
        <p:txBody>
          <a:bodyPr/>
          <a:lstStyle/>
          <a:p>
            <a:r>
              <a:rPr lang="es-CR" sz="1600" dirty="0"/>
              <a:t>Actividades presenciales del Encuentro Mesoamericano de Comunicación, Cultura y Educación Popular.</a:t>
            </a:r>
            <a:br>
              <a:rPr lang="es-CR" dirty="0"/>
            </a:br>
            <a:endParaRPr lang="es-CR" dirty="0"/>
          </a:p>
        </p:txBody>
      </p:sp>
      <p:sp>
        <p:nvSpPr>
          <p:cNvPr id="4" name="3 Marcador de contenido"/>
          <p:cNvSpPr>
            <a:spLocks noGrp="1"/>
          </p:cNvSpPr>
          <p:nvPr>
            <p:ph sz="quarter" idx="1"/>
          </p:nvPr>
        </p:nvSpPr>
        <p:spPr/>
        <p:txBody>
          <a:bodyPr>
            <a:normAutofit fontScale="85000" lnSpcReduction="20000"/>
          </a:bodyPr>
          <a:lstStyle/>
          <a:p>
            <a:r>
              <a:rPr lang="es-CR" sz="2600" dirty="0"/>
              <a:t>4 de agosto: Recepción y bienvenida a los y las visitantes de Mesoamérica a Costa Rica</a:t>
            </a:r>
          </a:p>
          <a:p>
            <a:r>
              <a:rPr lang="es-CR" sz="2600" dirty="0"/>
              <a:t>5 de agosto: Feria de Saberes.</a:t>
            </a:r>
          </a:p>
          <a:p>
            <a:pPr lvl="1"/>
            <a:r>
              <a:rPr lang="es-CR" dirty="0"/>
              <a:t>En el "Paseo </a:t>
            </a:r>
            <a:r>
              <a:rPr lang="es-CR" b="1" dirty="0">
                <a:solidFill>
                  <a:srgbClr val="C9670D"/>
                </a:solidFill>
              </a:rPr>
              <a:t>Berta Cáceres</a:t>
            </a:r>
            <a:r>
              <a:rPr lang="es-CR" dirty="0">
                <a:solidFill>
                  <a:srgbClr val="C9670D"/>
                </a:solidFill>
              </a:rPr>
              <a:t> y el</a:t>
            </a:r>
            <a:r>
              <a:rPr lang="es-CR" b="1" dirty="0">
                <a:solidFill>
                  <a:srgbClr val="C9670D"/>
                </a:solidFill>
              </a:rPr>
              <a:t> Paseo Carmen </a:t>
            </a:r>
            <a:r>
              <a:rPr lang="es-CR" b="1" dirty="0" err="1">
                <a:solidFill>
                  <a:srgbClr val="C9670D"/>
                </a:solidFill>
              </a:rPr>
              <a:t>Lyra</a:t>
            </a:r>
            <a:r>
              <a:rPr lang="es-CR" dirty="0">
                <a:solidFill>
                  <a:srgbClr val="C9670D"/>
                </a:solidFill>
              </a:rPr>
              <a:t> </a:t>
            </a:r>
            <a:r>
              <a:rPr lang="es-CR" dirty="0"/>
              <a:t>"</a:t>
            </a:r>
            <a:r>
              <a:rPr lang="es-CR" b="1" dirty="0"/>
              <a:t> </a:t>
            </a:r>
            <a:r>
              <a:rPr lang="es-CR" dirty="0"/>
              <a:t>36 Stands de exposición de experiencias de toda Mesoamérica sobre comunicación, cultura y Educación Popular.</a:t>
            </a:r>
          </a:p>
          <a:p>
            <a:pPr lvl="1">
              <a:buFont typeface="Courier New" panose="02070309020205020404" pitchFamily="49" charset="0"/>
              <a:buChar char="o"/>
            </a:pPr>
            <a:r>
              <a:rPr lang="es-CR" dirty="0"/>
              <a:t>En los toldos </a:t>
            </a:r>
            <a:r>
              <a:rPr lang="es-CR" b="1" dirty="0">
                <a:solidFill>
                  <a:srgbClr val="C9670D"/>
                </a:solidFill>
              </a:rPr>
              <a:t>Betty Cariño</a:t>
            </a:r>
            <a:r>
              <a:rPr lang="es-CR" dirty="0">
                <a:solidFill>
                  <a:srgbClr val="C9670D"/>
                </a:solidFill>
              </a:rPr>
              <a:t> y </a:t>
            </a:r>
            <a:r>
              <a:rPr lang="es-CR" b="1" dirty="0">
                <a:solidFill>
                  <a:srgbClr val="C9670D"/>
                </a:solidFill>
              </a:rPr>
              <a:t>Máxima Acuña</a:t>
            </a:r>
            <a:r>
              <a:rPr lang="es-CR" dirty="0">
                <a:solidFill>
                  <a:srgbClr val="C9670D"/>
                </a:solidFill>
              </a:rPr>
              <a:t>: </a:t>
            </a:r>
          </a:p>
          <a:p>
            <a:pPr lvl="2"/>
            <a:r>
              <a:rPr lang="es-CR" dirty="0"/>
              <a:t>12 Mini – Talleres de una hora.</a:t>
            </a:r>
          </a:p>
          <a:p>
            <a:pPr lvl="1">
              <a:buFont typeface="Courier New" panose="02070309020205020404" pitchFamily="49" charset="0"/>
              <a:buChar char="o"/>
            </a:pPr>
            <a:r>
              <a:rPr lang="es-CR" dirty="0"/>
              <a:t>En la Carpa </a:t>
            </a:r>
            <a:r>
              <a:rPr lang="es-CR" b="1" dirty="0">
                <a:solidFill>
                  <a:srgbClr val="C9670D"/>
                </a:solidFill>
              </a:rPr>
              <a:t>Paulo Freire</a:t>
            </a:r>
            <a:r>
              <a:rPr lang="es-CR" b="1" dirty="0"/>
              <a:t>:</a:t>
            </a:r>
          </a:p>
          <a:p>
            <a:pPr lvl="2"/>
            <a:r>
              <a:rPr lang="es-CR" b="1" dirty="0"/>
              <a:t> </a:t>
            </a:r>
            <a:r>
              <a:rPr lang="es-CR" dirty="0"/>
              <a:t>12 actividades participativas de media hora: exposiciones, proyecciones de vídeos, dinámicas y presentaciones artísticas. </a:t>
            </a:r>
          </a:p>
          <a:p>
            <a:r>
              <a:rPr lang="es-CR" dirty="0"/>
              <a:t>6 de agosto: </a:t>
            </a:r>
          </a:p>
          <a:p>
            <a:pPr lvl="1"/>
            <a:r>
              <a:rPr lang="es-CR" dirty="0"/>
              <a:t>Mesas de trabajo según los ejes temáticos. </a:t>
            </a:r>
          </a:p>
          <a:p>
            <a:pPr lvl="1"/>
            <a:r>
              <a:rPr lang="es-CR" dirty="0"/>
              <a:t>Plenaria de presentación de conclusiones y propuestas.</a:t>
            </a:r>
          </a:p>
          <a:p>
            <a:pPr lvl="1"/>
            <a:r>
              <a:rPr lang="es-CR" dirty="0"/>
              <a:t>Cierre Cultural: Círculo mágico del Swing </a:t>
            </a:r>
          </a:p>
        </p:txBody>
      </p:sp>
      <p:pic>
        <p:nvPicPr>
          <p:cNvPr id="26626" name="Picture 2"/>
          <p:cNvPicPr>
            <a:picLocks noChangeAspect="1" noChangeArrowheads="1"/>
          </p:cNvPicPr>
          <p:nvPr/>
        </p:nvPicPr>
        <p:blipFill>
          <a:blip r:embed="rId2" cstate="print"/>
          <a:srcRect/>
          <a:stretch>
            <a:fillRect/>
          </a:stretch>
        </p:blipFill>
        <p:spPr bwMode="auto">
          <a:xfrm>
            <a:off x="179512" y="3861048"/>
            <a:ext cx="2736304" cy="1802991"/>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R" dirty="0"/>
              <a:t>Feria de Experiencias y Saberes</a:t>
            </a:r>
            <a:endParaRPr lang="es-CR" sz="2700" dirty="0"/>
          </a:p>
        </p:txBody>
      </p:sp>
      <p:pic>
        <p:nvPicPr>
          <p:cNvPr id="1028" name="Picture 4"/>
          <p:cNvPicPr>
            <a:picLocks noChangeAspect="1" noChangeArrowheads="1"/>
          </p:cNvPicPr>
          <p:nvPr/>
        </p:nvPicPr>
        <p:blipFill>
          <a:blip r:embed="rId2" cstate="print"/>
          <a:srcRect/>
          <a:stretch>
            <a:fillRect/>
          </a:stretch>
        </p:blipFill>
        <p:spPr bwMode="auto">
          <a:xfrm>
            <a:off x="6444208" y="3212976"/>
            <a:ext cx="2249487" cy="1484313"/>
          </a:xfrm>
          <a:prstGeom prst="rect">
            <a:avLst/>
          </a:prstGeom>
          <a:ln>
            <a:noFill/>
          </a:ln>
          <a:effectLst>
            <a:softEdge rad="112500"/>
          </a:effectLst>
        </p:spPr>
      </p:pic>
      <p:pic>
        <p:nvPicPr>
          <p:cNvPr id="1029" name="Picture 5"/>
          <p:cNvPicPr>
            <a:picLocks noChangeAspect="1" noChangeArrowheads="1"/>
          </p:cNvPicPr>
          <p:nvPr/>
        </p:nvPicPr>
        <p:blipFill>
          <a:blip r:embed="rId3" cstate="print"/>
          <a:srcRect/>
          <a:stretch>
            <a:fillRect/>
          </a:stretch>
        </p:blipFill>
        <p:spPr bwMode="auto">
          <a:xfrm>
            <a:off x="467544" y="2996952"/>
            <a:ext cx="2255837" cy="1493837"/>
          </a:xfrm>
          <a:prstGeom prst="rect">
            <a:avLst/>
          </a:prstGeom>
          <a:ln>
            <a:noFill/>
          </a:ln>
          <a:effectLst>
            <a:softEdge rad="112500"/>
          </a:effectLst>
        </p:spPr>
      </p:pic>
      <p:pic>
        <p:nvPicPr>
          <p:cNvPr id="1030" name="Picture 6"/>
          <p:cNvPicPr>
            <a:picLocks noChangeAspect="1" noChangeArrowheads="1"/>
          </p:cNvPicPr>
          <p:nvPr/>
        </p:nvPicPr>
        <p:blipFill>
          <a:blip r:embed="rId4" cstate="print"/>
          <a:srcRect/>
          <a:stretch>
            <a:fillRect/>
          </a:stretch>
        </p:blipFill>
        <p:spPr bwMode="auto">
          <a:xfrm>
            <a:off x="3347864" y="4725144"/>
            <a:ext cx="2477117" cy="1656184"/>
          </a:xfrm>
          <a:prstGeom prst="rect">
            <a:avLst/>
          </a:prstGeom>
          <a:ln>
            <a:noFill/>
          </a:ln>
          <a:effectLst>
            <a:softEdge rad="112500"/>
          </a:effectLst>
        </p:spPr>
      </p:pic>
      <p:pic>
        <p:nvPicPr>
          <p:cNvPr id="1031" name="Picture 7"/>
          <p:cNvPicPr>
            <a:picLocks noChangeAspect="1" noChangeArrowheads="1"/>
          </p:cNvPicPr>
          <p:nvPr/>
        </p:nvPicPr>
        <p:blipFill>
          <a:blip r:embed="rId5" cstate="print"/>
          <a:srcRect/>
          <a:stretch>
            <a:fillRect/>
          </a:stretch>
        </p:blipFill>
        <p:spPr bwMode="auto">
          <a:xfrm>
            <a:off x="6228184" y="4797152"/>
            <a:ext cx="2462873" cy="1637853"/>
          </a:xfrm>
          <a:prstGeom prst="rect">
            <a:avLst/>
          </a:prstGeom>
          <a:ln>
            <a:noFill/>
          </a:ln>
          <a:effectLst>
            <a:softEdge rad="112500"/>
          </a:effectLst>
        </p:spPr>
      </p:pic>
      <p:pic>
        <p:nvPicPr>
          <p:cNvPr id="1032" name="Picture 8"/>
          <p:cNvPicPr>
            <a:picLocks noChangeAspect="1" noChangeArrowheads="1"/>
          </p:cNvPicPr>
          <p:nvPr/>
        </p:nvPicPr>
        <p:blipFill>
          <a:blip r:embed="rId6" cstate="print"/>
          <a:srcRect/>
          <a:stretch>
            <a:fillRect/>
          </a:stretch>
        </p:blipFill>
        <p:spPr bwMode="auto">
          <a:xfrm>
            <a:off x="3059832" y="1700808"/>
            <a:ext cx="3263949" cy="1221971"/>
          </a:xfrm>
          <a:prstGeom prst="rect">
            <a:avLst/>
          </a:prstGeom>
          <a:ln>
            <a:noFill/>
          </a:ln>
          <a:effectLst>
            <a:softEdge rad="112500"/>
          </a:effectLst>
        </p:spPr>
      </p:pic>
      <p:pic>
        <p:nvPicPr>
          <p:cNvPr id="1027" name="Picture 3"/>
          <p:cNvPicPr>
            <a:picLocks noChangeAspect="1" noChangeArrowheads="1"/>
          </p:cNvPicPr>
          <p:nvPr/>
        </p:nvPicPr>
        <p:blipFill>
          <a:blip r:embed="rId7" cstate="print"/>
          <a:srcRect/>
          <a:stretch>
            <a:fillRect/>
          </a:stretch>
        </p:blipFill>
        <p:spPr bwMode="auto">
          <a:xfrm>
            <a:off x="395536" y="4653136"/>
            <a:ext cx="2624703" cy="1728192"/>
          </a:xfrm>
          <a:prstGeom prst="rect">
            <a:avLst/>
          </a:prstGeom>
          <a:ln>
            <a:noFill/>
          </a:ln>
          <a:effectLst>
            <a:softEdge rad="112500"/>
          </a:effectLst>
        </p:spPr>
      </p:pic>
      <p:sp>
        <p:nvSpPr>
          <p:cNvPr id="11" name="10 CuadroTexto"/>
          <p:cNvSpPr txBox="1"/>
          <p:nvPr/>
        </p:nvSpPr>
        <p:spPr>
          <a:xfrm>
            <a:off x="3419872" y="3501008"/>
            <a:ext cx="2342309" cy="923330"/>
          </a:xfrm>
          <a:prstGeom prst="rect">
            <a:avLst/>
          </a:prstGeom>
          <a:noFill/>
        </p:spPr>
        <p:txBody>
          <a:bodyPr wrap="none" rtlCol="0">
            <a:spAutoFit/>
          </a:bodyPr>
          <a:lstStyle/>
          <a:p>
            <a:pPr algn="ctr"/>
            <a:r>
              <a:rPr lang="es-CR" dirty="0"/>
              <a:t>Puede ver la galería </a:t>
            </a:r>
          </a:p>
          <a:p>
            <a:pPr algn="ctr"/>
            <a:r>
              <a:rPr lang="es-CR" dirty="0"/>
              <a:t>de exposiciones aquí </a:t>
            </a:r>
          </a:p>
          <a:p>
            <a:pPr algn="ctr"/>
            <a:r>
              <a:rPr lang="es-CR" dirty="0">
                <a:hlinkClick r:id="rId8"/>
              </a:rPr>
              <a:t>aquí</a:t>
            </a:r>
            <a:r>
              <a:rPr lang="es-CR" dirty="0"/>
              <a:t>.</a:t>
            </a:r>
          </a:p>
        </p:txBody>
      </p:sp>
      <p:pic>
        <p:nvPicPr>
          <p:cNvPr id="7170" name="Picture 2"/>
          <p:cNvPicPr>
            <a:picLocks noGrp="1" noChangeAspect="1" noChangeArrowheads="1"/>
          </p:cNvPicPr>
          <p:nvPr>
            <p:ph sz="quarter" idx="1"/>
          </p:nvPr>
        </p:nvPicPr>
        <p:blipFill>
          <a:blip r:embed="rId9" cstate="print"/>
          <a:srcRect/>
          <a:stretch>
            <a:fillRect/>
          </a:stretch>
        </p:blipFill>
        <p:spPr bwMode="auto">
          <a:xfrm>
            <a:off x="539552" y="1412776"/>
            <a:ext cx="2304256" cy="1526804"/>
          </a:xfrm>
          <a:prstGeom prst="rect">
            <a:avLst/>
          </a:prstGeom>
          <a:ln>
            <a:noFill/>
          </a:ln>
          <a:effectLst>
            <a:softEdge rad="112500"/>
          </a:effectLst>
        </p:spPr>
      </p:pic>
      <p:pic>
        <p:nvPicPr>
          <p:cNvPr id="7171" name="Picture 3"/>
          <p:cNvPicPr>
            <a:picLocks noChangeAspect="1" noChangeArrowheads="1"/>
          </p:cNvPicPr>
          <p:nvPr/>
        </p:nvPicPr>
        <p:blipFill>
          <a:blip r:embed="rId10" cstate="print"/>
          <a:srcRect/>
          <a:stretch>
            <a:fillRect/>
          </a:stretch>
        </p:blipFill>
        <p:spPr bwMode="auto">
          <a:xfrm>
            <a:off x="6516216" y="1484784"/>
            <a:ext cx="2246387" cy="1563316"/>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Talleres  en el Toldo Máxima Acuña </a:t>
            </a:r>
          </a:p>
        </p:txBody>
      </p:sp>
      <p:pic>
        <p:nvPicPr>
          <p:cNvPr id="3078" name="Picture 6"/>
          <p:cNvPicPr>
            <a:picLocks noChangeAspect="1" noChangeArrowheads="1"/>
          </p:cNvPicPr>
          <p:nvPr/>
        </p:nvPicPr>
        <p:blipFill>
          <a:blip r:embed="rId2" cstate="print"/>
          <a:srcRect/>
          <a:stretch>
            <a:fillRect/>
          </a:stretch>
        </p:blipFill>
        <p:spPr bwMode="auto">
          <a:xfrm>
            <a:off x="5148064" y="1484784"/>
            <a:ext cx="3528392" cy="2324910"/>
          </a:xfrm>
          <a:prstGeom prst="rect">
            <a:avLst/>
          </a:prstGeom>
          <a:ln>
            <a:noFill/>
          </a:ln>
          <a:effectLst>
            <a:softEdge rad="112500"/>
          </a:effectLst>
        </p:spPr>
      </p:pic>
      <p:pic>
        <p:nvPicPr>
          <p:cNvPr id="3080" name="Picture 8"/>
          <p:cNvPicPr>
            <a:picLocks noChangeAspect="1" noChangeArrowheads="1"/>
          </p:cNvPicPr>
          <p:nvPr/>
        </p:nvPicPr>
        <p:blipFill>
          <a:blip r:embed="rId3" cstate="print"/>
          <a:srcRect/>
          <a:stretch>
            <a:fillRect/>
          </a:stretch>
        </p:blipFill>
        <p:spPr bwMode="auto">
          <a:xfrm>
            <a:off x="395536" y="3933056"/>
            <a:ext cx="3600400" cy="2397197"/>
          </a:xfrm>
          <a:prstGeom prst="rect">
            <a:avLst/>
          </a:prstGeom>
          <a:ln>
            <a:noFill/>
          </a:ln>
          <a:effectLst>
            <a:softEdge rad="112500"/>
          </a:effectLst>
        </p:spPr>
      </p:pic>
      <p:sp>
        <p:nvSpPr>
          <p:cNvPr id="8" name="7 Rectángulo"/>
          <p:cNvSpPr/>
          <p:nvPr/>
        </p:nvSpPr>
        <p:spPr>
          <a:xfrm>
            <a:off x="4499992" y="5589240"/>
            <a:ext cx="4386137" cy="646331"/>
          </a:xfrm>
          <a:prstGeom prst="rect">
            <a:avLst/>
          </a:prstGeom>
        </p:spPr>
        <p:txBody>
          <a:bodyPr wrap="none">
            <a:spAutoFit/>
          </a:bodyPr>
          <a:lstStyle/>
          <a:p>
            <a:r>
              <a:rPr lang="es-CR" dirty="0"/>
              <a:t>Pueden ver el detalle de actividades </a:t>
            </a:r>
            <a:r>
              <a:rPr lang="es-CR" dirty="0">
                <a:hlinkClick r:id="rId4"/>
              </a:rPr>
              <a:t>aquí</a:t>
            </a:r>
            <a:r>
              <a:rPr lang="es-CR" dirty="0"/>
              <a:t>.</a:t>
            </a:r>
          </a:p>
          <a:p>
            <a:endParaRPr lang="es-CR" dirty="0"/>
          </a:p>
        </p:txBody>
      </p:sp>
      <p:pic>
        <p:nvPicPr>
          <p:cNvPr id="1026" name="Picture 2"/>
          <p:cNvPicPr>
            <a:picLocks noChangeAspect="1" noChangeArrowheads="1"/>
          </p:cNvPicPr>
          <p:nvPr/>
        </p:nvPicPr>
        <p:blipFill>
          <a:blip r:embed="rId5" cstate="print"/>
          <a:srcRect/>
          <a:stretch>
            <a:fillRect/>
          </a:stretch>
        </p:blipFill>
        <p:spPr bwMode="auto">
          <a:xfrm>
            <a:off x="323528" y="1412776"/>
            <a:ext cx="3788800" cy="2585199"/>
          </a:xfrm>
          <a:prstGeom prst="rect">
            <a:avLst/>
          </a:prstGeom>
          <a:ln>
            <a:noFill/>
          </a:ln>
          <a:effectLst>
            <a:softEdge rad="112500"/>
          </a:effectLst>
        </p:spPr>
      </p:pic>
      <p:pic>
        <p:nvPicPr>
          <p:cNvPr id="1027" name="Picture 3"/>
          <p:cNvPicPr>
            <a:picLocks noChangeAspect="1" noChangeArrowheads="1"/>
          </p:cNvPicPr>
          <p:nvPr/>
        </p:nvPicPr>
        <p:blipFill>
          <a:blip r:embed="rId6" cstate="print"/>
          <a:srcRect/>
          <a:stretch>
            <a:fillRect/>
          </a:stretch>
        </p:blipFill>
        <p:spPr bwMode="auto">
          <a:xfrm>
            <a:off x="5364088" y="4005064"/>
            <a:ext cx="2468170" cy="1549524"/>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Los motivos</a:t>
            </a:r>
          </a:p>
        </p:txBody>
      </p:sp>
      <p:sp>
        <p:nvSpPr>
          <p:cNvPr id="3" name="2 Marcador de contenido"/>
          <p:cNvSpPr>
            <a:spLocks noGrp="1"/>
          </p:cNvSpPr>
          <p:nvPr>
            <p:ph sz="half" idx="1"/>
          </p:nvPr>
        </p:nvSpPr>
        <p:spPr/>
        <p:txBody>
          <a:bodyPr>
            <a:normAutofit fontScale="92500" lnSpcReduction="20000"/>
          </a:bodyPr>
          <a:lstStyle/>
          <a:p>
            <a:r>
              <a:rPr lang="es-CR" dirty="0">
                <a:solidFill>
                  <a:schemeClr val="accent3">
                    <a:lumMod val="75000"/>
                  </a:schemeClr>
                </a:solidFill>
              </a:rPr>
              <a:t>La región Mesoamericana continúa atravesando ciclos de crisis en el terreno económico, social, político, ambiental y cultural que dificultan la construcción estable de condiciones democráticas en todos estos campos, manteniendo niveles crecientes de desigualdad e inequidad.</a:t>
            </a:r>
          </a:p>
          <a:p>
            <a:r>
              <a:rPr lang="es-CR" dirty="0">
                <a:solidFill>
                  <a:schemeClr val="accent3">
                    <a:lumMod val="75000"/>
                  </a:schemeClr>
                </a:solidFill>
              </a:rPr>
              <a:t>Nos desafía la construcción de alternativas estables de democracia y justicia social y ecológica de la región.</a:t>
            </a:r>
          </a:p>
          <a:p>
            <a:endParaRPr lang="es-CR" dirty="0"/>
          </a:p>
        </p:txBody>
      </p:sp>
      <p:sp>
        <p:nvSpPr>
          <p:cNvPr id="4" name="3 Marcador de contenido"/>
          <p:cNvSpPr>
            <a:spLocks noGrp="1"/>
          </p:cNvSpPr>
          <p:nvPr>
            <p:ph sz="half" idx="2"/>
          </p:nvPr>
        </p:nvSpPr>
        <p:spPr>
          <a:xfrm>
            <a:off x="4788024" y="1556792"/>
            <a:ext cx="4038600" cy="4681728"/>
          </a:xfrm>
        </p:spPr>
        <p:txBody>
          <a:bodyPr>
            <a:normAutofit lnSpcReduction="10000"/>
          </a:bodyPr>
          <a:lstStyle/>
          <a:p>
            <a:r>
              <a:rPr lang="es-CR" dirty="0">
                <a:solidFill>
                  <a:schemeClr val="accent3">
                    <a:lumMod val="75000"/>
                  </a:schemeClr>
                </a:solidFill>
              </a:rPr>
              <a:t>Ante esto proponemos construir espacios y posibilidades de encuentro, mutuo conocimiento, intercambio, reflexión crítica e inter-aprendizaje, entre las múltiples experiencias e iniciativas existentes en el campo de la comunicación, cultura y educación popular.</a:t>
            </a:r>
          </a:p>
          <a:p>
            <a:endParaRPr lang="es-CR" dirty="0"/>
          </a:p>
        </p:txBody>
      </p:sp>
      <p:pic>
        <p:nvPicPr>
          <p:cNvPr id="29698" name="Picture 2"/>
          <p:cNvPicPr>
            <a:picLocks noChangeAspect="1" noChangeArrowheads="1"/>
          </p:cNvPicPr>
          <p:nvPr/>
        </p:nvPicPr>
        <p:blipFill>
          <a:blip r:embed="rId2" cstate="print"/>
          <a:srcRect/>
          <a:stretch>
            <a:fillRect/>
          </a:stretch>
        </p:blipFill>
        <p:spPr bwMode="auto">
          <a:xfrm>
            <a:off x="7740352" y="4653136"/>
            <a:ext cx="1171663" cy="1631509"/>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Talleres en el Toldo Betty Cariño</a:t>
            </a:r>
          </a:p>
        </p:txBody>
      </p:sp>
      <p:pic>
        <p:nvPicPr>
          <p:cNvPr id="3" name="Picture 3"/>
          <p:cNvPicPr>
            <a:picLocks noChangeAspect="1" noChangeArrowheads="1"/>
          </p:cNvPicPr>
          <p:nvPr/>
        </p:nvPicPr>
        <p:blipFill>
          <a:blip r:embed="rId2" cstate="print"/>
          <a:srcRect/>
          <a:stretch>
            <a:fillRect/>
          </a:stretch>
        </p:blipFill>
        <p:spPr bwMode="auto">
          <a:xfrm>
            <a:off x="467544" y="3933056"/>
            <a:ext cx="3384376" cy="2247493"/>
          </a:xfrm>
          <a:prstGeom prst="rect">
            <a:avLst/>
          </a:prstGeom>
          <a:ln>
            <a:noFill/>
          </a:ln>
          <a:effectLst>
            <a:softEdge rad="112500"/>
          </a:effectLst>
        </p:spPr>
      </p:pic>
      <p:pic>
        <p:nvPicPr>
          <p:cNvPr id="4" name="Picture 4"/>
          <p:cNvPicPr>
            <a:picLocks noChangeAspect="1" noChangeArrowheads="1"/>
          </p:cNvPicPr>
          <p:nvPr/>
        </p:nvPicPr>
        <p:blipFill>
          <a:blip r:embed="rId3" cstate="print"/>
          <a:srcRect/>
          <a:stretch>
            <a:fillRect/>
          </a:stretch>
        </p:blipFill>
        <p:spPr bwMode="auto">
          <a:xfrm>
            <a:off x="467544" y="1412776"/>
            <a:ext cx="3361419" cy="2232248"/>
          </a:xfrm>
          <a:prstGeom prst="rect">
            <a:avLst/>
          </a:prstGeom>
          <a:ln>
            <a:noFill/>
          </a:ln>
          <a:effectLst>
            <a:softEdge rad="112500"/>
          </a:effectLst>
        </p:spPr>
      </p:pic>
      <p:pic>
        <p:nvPicPr>
          <p:cNvPr id="5" name="Picture 7"/>
          <p:cNvPicPr>
            <a:picLocks noChangeAspect="1" noChangeArrowheads="1"/>
          </p:cNvPicPr>
          <p:nvPr/>
        </p:nvPicPr>
        <p:blipFill>
          <a:blip r:embed="rId4" cstate="print"/>
          <a:srcRect/>
          <a:stretch>
            <a:fillRect/>
          </a:stretch>
        </p:blipFill>
        <p:spPr bwMode="auto">
          <a:xfrm>
            <a:off x="4427984" y="1412776"/>
            <a:ext cx="3933890" cy="2590204"/>
          </a:xfrm>
          <a:prstGeom prst="rect">
            <a:avLst/>
          </a:prstGeom>
          <a:ln>
            <a:noFill/>
          </a:ln>
          <a:effectLst>
            <a:softEdge rad="112500"/>
          </a:effectLst>
        </p:spPr>
      </p:pic>
      <p:sp>
        <p:nvSpPr>
          <p:cNvPr id="6" name="5 Rectángulo"/>
          <p:cNvSpPr/>
          <p:nvPr/>
        </p:nvSpPr>
        <p:spPr>
          <a:xfrm>
            <a:off x="4499992" y="5877272"/>
            <a:ext cx="4386137" cy="646331"/>
          </a:xfrm>
          <a:prstGeom prst="rect">
            <a:avLst/>
          </a:prstGeom>
        </p:spPr>
        <p:txBody>
          <a:bodyPr wrap="none">
            <a:spAutoFit/>
          </a:bodyPr>
          <a:lstStyle/>
          <a:p>
            <a:r>
              <a:rPr lang="es-CR" dirty="0"/>
              <a:t>Pueden ver el detalle de actividades </a:t>
            </a:r>
            <a:r>
              <a:rPr lang="es-CR" dirty="0">
                <a:hlinkClick r:id="rId5"/>
              </a:rPr>
              <a:t>aquí</a:t>
            </a:r>
            <a:r>
              <a:rPr lang="es-CR" dirty="0"/>
              <a:t>.</a:t>
            </a:r>
          </a:p>
          <a:p>
            <a:endParaRPr lang="es-CR" dirty="0"/>
          </a:p>
        </p:txBody>
      </p:sp>
      <p:pic>
        <p:nvPicPr>
          <p:cNvPr id="3074" name="Picture 2"/>
          <p:cNvPicPr>
            <a:picLocks noChangeAspect="1" noChangeArrowheads="1"/>
          </p:cNvPicPr>
          <p:nvPr/>
        </p:nvPicPr>
        <p:blipFill>
          <a:blip r:embed="rId6" cstate="print"/>
          <a:srcRect/>
          <a:stretch>
            <a:fillRect/>
          </a:stretch>
        </p:blipFill>
        <p:spPr bwMode="auto">
          <a:xfrm>
            <a:off x="5076056" y="4005064"/>
            <a:ext cx="2813541" cy="1923286"/>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Actividades en la Carpa Paulo Freire</a:t>
            </a:r>
          </a:p>
        </p:txBody>
      </p:sp>
      <p:pic>
        <p:nvPicPr>
          <p:cNvPr id="2050" name="Picture 2"/>
          <p:cNvPicPr>
            <a:picLocks noChangeAspect="1" noChangeArrowheads="1"/>
          </p:cNvPicPr>
          <p:nvPr/>
        </p:nvPicPr>
        <p:blipFill>
          <a:blip r:embed="rId2" cstate="print"/>
          <a:srcRect/>
          <a:stretch>
            <a:fillRect/>
          </a:stretch>
        </p:blipFill>
        <p:spPr bwMode="auto">
          <a:xfrm>
            <a:off x="467544" y="1412776"/>
            <a:ext cx="2880320" cy="1892573"/>
          </a:xfrm>
          <a:prstGeom prst="rect">
            <a:avLst/>
          </a:prstGeom>
          <a:ln>
            <a:noFill/>
          </a:ln>
          <a:effectLst>
            <a:softEdge rad="112500"/>
          </a:effectLst>
        </p:spPr>
      </p:pic>
      <p:pic>
        <p:nvPicPr>
          <p:cNvPr id="2051" name="Picture 3"/>
          <p:cNvPicPr>
            <a:picLocks noChangeAspect="1" noChangeArrowheads="1"/>
          </p:cNvPicPr>
          <p:nvPr/>
        </p:nvPicPr>
        <p:blipFill>
          <a:blip r:embed="rId3" cstate="print"/>
          <a:srcRect/>
          <a:stretch>
            <a:fillRect/>
          </a:stretch>
        </p:blipFill>
        <p:spPr bwMode="auto">
          <a:xfrm>
            <a:off x="5220072" y="1340768"/>
            <a:ext cx="3494790" cy="2304256"/>
          </a:xfrm>
          <a:prstGeom prst="rect">
            <a:avLst/>
          </a:prstGeom>
          <a:ln>
            <a:noFill/>
          </a:ln>
          <a:effectLst>
            <a:softEdge rad="112500"/>
          </a:effectLst>
        </p:spPr>
      </p:pic>
      <p:pic>
        <p:nvPicPr>
          <p:cNvPr id="2052" name="Picture 4"/>
          <p:cNvPicPr>
            <a:picLocks noChangeAspect="1" noChangeArrowheads="1"/>
          </p:cNvPicPr>
          <p:nvPr/>
        </p:nvPicPr>
        <p:blipFill>
          <a:blip r:embed="rId4" cstate="print"/>
          <a:srcRect/>
          <a:stretch>
            <a:fillRect/>
          </a:stretch>
        </p:blipFill>
        <p:spPr bwMode="auto">
          <a:xfrm>
            <a:off x="323528" y="3861048"/>
            <a:ext cx="3551981" cy="2337160"/>
          </a:xfrm>
          <a:prstGeom prst="rect">
            <a:avLst/>
          </a:prstGeom>
          <a:ln>
            <a:noFill/>
          </a:ln>
          <a:effectLst>
            <a:softEdge rad="112500"/>
          </a:effectLst>
        </p:spPr>
      </p:pic>
      <p:pic>
        <p:nvPicPr>
          <p:cNvPr id="2054" name="Picture 6"/>
          <p:cNvPicPr>
            <a:picLocks noChangeAspect="1" noChangeArrowheads="1"/>
          </p:cNvPicPr>
          <p:nvPr/>
        </p:nvPicPr>
        <p:blipFill>
          <a:blip r:embed="rId5" cstate="print"/>
          <a:srcRect/>
          <a:stretch>
            <a:fillRect/>
          </a:stretch>
        </p:blipFill>
        <p:spPr bwMode="auto">
          <a:xfrm>
            <a:off x="3131840" y="2420888"/>
            <a:ext cx="2503463" cy="1202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8 Rectángulo"/>
          <p:cNvSpPr/>
          <p:nvPr/>
        </p:nvSpPr>
        <p:spPr>
          <a:xfrm>
            <a:off x="4355976" y="5733256"/>
            <a:ext cx="4386137" cy="923330"/>
          </a:xfrm>
          <a:prstGeom prst="rect">
            <a:avLst/>
          </a:prstGeom>
        </p:spPr>
        <p:txBody>
          <a:bodyPr wrap="square">
            <a:spAutoFit/>
          </a:bodyPr>
          <a:lstStyle/>
          <a:p>
            <a:r>
              <a:rPr lang="es-CR" dirty="0"/>
              <a:t>Pueden ver el detalle de actividades </a:t>
            </a:r>
            <a:r>
              <a:rPr lang="es-CR" dirty="0">
                <a:hlinkClick r:id="rId6"/>
              </a:rPr>
              <a:t>aquí</a:t>
            </a:r>
            <a:endParaRPr lang="es-CR" dirty="0"/>
          </a:p>
          <a:p>
            <a:endParaRPr lang="es-CR" dirty="0"/>
          </a:p>
          <a:p>
            <a:endParaRPr lang="es-CR" dirty="0"/>
          </a:p>
        </p:txBody>
      </p:sp>
      <p:pic>
        <p:nvPicPr>
          <p:cNvPr id="3" name="Picture 2"/>
          <p:cNvPicPr>
            <a:picLocks noChangeAspect="1" noChangeArrowheads="1"/>
          </p:cNvPicPr>
          <p:nvPr/>
        </p:nvPicPr>
        <p:blipFill>
          <a:blip r:embed="rId7" cstate="print"/>
          <a:srcRect/>
          <a:stretch>
            <a:fillRect/>
          </a:stretch>
        </p:blipFill>
        <p:spPr bwMode="auto">
          <a:xfrm>
            <a:off x="5076056" y="3789040"/>
            <a:ext cx="2448639" cy="1900436"/>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cstate="print"/>
          <a:srcRect/>
          <a:stretch>
            <a:fillRect/>
          </a:stretch>
        </p:blipFill>
        <p:spPr bwMode="auto">
          <a:xfrm>
            <a:off x="2123728" y="3429000"/>
            <a:ext cx="2141674" cy="1584970"/>
          </a:xfrm>
          <a:prstGeom prst="rect">
            <a:avLst/>
          </a:prstGeom>
          <a:ln>
            <a:noFill/>
          </a:ln>
          <a:effectLst>
            <a:softEdge rad="112500"/>
          </a:effectLst>
        </p:spPr>
      </p:pic>
      <p:sp>
        <p:nvSpPr>
          <p:cNvPr id="2" name="1 Título"/>
          <p:cNvSpPr>
            <a:spLocks noGrp="1"/>
          </p:cNvSpPr>
          <p:nvPr>
            <p:ph type="title"/>
          </p:nvPr>
        </p:nvSpPr>
        <p:spPr/>
        <p:txBody>
          <a:bodyPr/>
          <a:lstStyle/>
          <a:p>
            <a:r>
              <a:rPr lang="es-CR" dirty="0"/>
              <a:t>Debates el domingo 6 de agosto</a:t>
            </a:r>
          </a:p>
        </p:txBody>
      </p:sp>
      <p:sp>
        <p:nvSpPr>
          <p:cNvPr id="8" name="7 Marcador de contenido"/>
          <p:cNvSpPr>
            <a:spLocks noGrp="1"/>
          </p:cNvSpPr>
          <p:nvPr>
            <p:ph sz="half" idx="1"/>
          </p:nvPr>
        </p:nvSpPr>
        <p:spPr/>
        <p:txBody>
          <a:bodyPr>
            <a:normAutofit/>
          </a:bodyPr>
          <a:lstStyle/>
          <a:p>
            <a:r>
              <a:rPr lang="es-CR" dirty="0"/>
              <a:t>Bienvenida y presentación de la síntesis de la discusión y reflexión de los foros virtuales.</a:t>
            </a:r>
          </a:p>
        </p:txBody>
      </p:sp>
      <p:sp>
        <p:nvSpPr>
          <p:cNvPr id="9" name="8 Marcador de contenido"/>
          <p:cNvSpPr>
            <a:spLocks noGrp="1"/>
          </p:cNvSpPr>
          <p:nvPr>
            <p:ph sz="half" idx="2"/>
          </p:nvPr>
        </p:nvSpPr>
        <p:spPr/>
        <p:txBody>
          <a:bodyPr>
            <a:normAutofit fontScale="85000" lnSpcReduction="20000"/>
          </a:bodyPr>
          <a:lstStyle/>
          <a:p>
            <a:pPr>
              <a:buNone/>
            </a:pPr>
            <a:r>
              <a:rPr lang="es-CR" dirty="0"/>
              <a:t>Propuesta para las Mesas de Trabajo: </a:t>
            </a:r>
          </a:p>
          <a:p>
            <a:r>
              <a:rPr lang="es-CR" dirty="0"/>
              <a:t>Pregunta 1.  ¿Con qué estrategias y metodologías estamos aportando a que los procesos de comunicación, cultura y educación popular respondan a los desafíos del contexto mesoamericano? </a:t>
            </a:r>
          </a:p>
          <a:p>
            <a:r>
              <a:rPr lang="es-CR" dirty="0"/>
              <a:t>Pregunta 2. ¿Qué agenda de temas, perspectivas y líneas de acción proponemos impulsar para el fortalecimiento de la Democracia, Justicia social y Ecológica en nuestra región?</a:t>
            </a:r>
          </a:p>
          <a:p>
            <a:endParaRPr lang="es-CR" dirty="0"/>
          </a:p>
        </p:txBody>
      </p:sp>
      <p:pic>
        <p:nvPicPr>
          <p:cNvPr id="5122" name="Picture 2"/>
          <p:cNvPicPr>
            <a:picLocks noChangeAspect="1" noChangeArrowheads="1"/>
          </p:cNvPicPr>
          <p:nvPr/>
        </p:nvPicPr>
        <p:blipFill>
          <a:blip r:embed="rId3" cstate="print"/>
          <a:srcRect/>
          <a:stretch>
            <a:fillRect/>
          </a:stretch>
        </p:blipFill>
        <p:spPr bwMode="auto">
          <a:xfrm>
            <a:off x="323528" y="2492896"/>
            <a:ext cx="2063517" cy="1420403"/>
          </a:xfrm>
          <a:prstGeom prst="rect">
            <a:avLst/>
          </a:prstGeom>
          <a:ln>
            <a:noFill/>
          </a:ln>
          <a:effectLst>
            <a:softEdge rad="112500"/>
          </a:effectLst>
        </p:spPr>
      </p:pic>
      <p:pic>
        <p:nvPicPr>
          <p:cNvPr id="5124" name="Picture 4"/>
          <p:cNvPicPr>
            <a:picLocks noChangeAspect="1" noChangeArrowheads="1"/>
          </p:cNvPicPr>
          <p:nvPr/>
        </p:nvPicPr>
        <p:blipFill>
          <a:blip r:embed="rId4" cstate="print"/>
          <a:srcRect/>
          <a:stretch>
            <a:fillRect/>
          </a:stretch>
        </p:blipFill>
        <p:spPr bwMode="auto">
          <a:xfrm>
            <a:off x="323528" y="4797152"/>
            <a:ext cx="2445255" cy="1323603"/>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Mesas de trabajo</a:t>
            </a:r>
          </a:p>
        </p:txBody>
      </p:sp>
      <p:pic>
        <p:nvPicPr>
          <p:cNvPr id="4098" name="Picture 2"/>
          <p:cNvPicPr>
            <a:picLocks noChangeAspect="1" noChangeArrowheads="1"/>
          </p:cNvPicPr>
          <p:nvPr/>
        </p:nvPicPr>
        <p:blipFill>
          <a:blip r:embed="rId2" cstate="print"/>
          <a:srcRect/>
          <a:stretch>
            <a:fillRect/>
          </a:stretch>
        </p:blipFill>
        <p:spPr bwMode="auto">
          <a:xfrm>
            <a:off x="5364088" y="1484784"/>
            <a:ext cx="3456384" cy="2381287"/>
          </a:xfrm>
          <a:prstGeom prst="rect">
            <a:avLst/>
          </a:prstGeom>
          <a:ln>
            <a:noFill/>
          </a:ln>
          <a:effectLst>
            <a:softEdge rad="112500"/>
          </a:effectLst>
        </p:spPr>
      </p:pic>
      <p:pic>
        <p:nvPicPr>
          <p:cNvPr id="4099" name="Picture 3"/>
          <p:cNvPicPr>
            <a:picLocks noGrp="1" noChangeAspect="1" noChangeArrowheads="1"/>
          </p:cNvPicPr>
          <p:nvPr>
            <p:ph sz="quarter" idx="1"/>
          </p:nvPr>
        </p:nvPicPr>
        <p:blipFill>
          <a:blip r:embed="rId3" cstate="print"/>
          <a:srcRect/>
          <a:stretch>
            <a:fillRect/>
          </a:stretch>
        </p:blipFill>
        <p:spPr bwMode="auto">
          <a:xfrm>
            <a:off x="611560" y="1556792"/>
            <a:ext cx="3312368" cy="2214645"/>
          </a:xfrm>
          <a:prstGeom prst="rect">
            <a:avLst/>
          </a:prstGeom>
          <a:ln>
            <a:noFill/>
          </a:ln>
          <a:effectLst>
            <a:softEdge rad="112500"/>
          </a:effectLst>
        </p:spPr>
      </p:pic>
      <p:pic>
        <p:nvPicPr>
          <p:cNvPr id="4100" name="Picture 4"/>
          <p:cNvPicPr>
            <a:picLocks noChangeAspect="1" noChangeArrowheads="1"/>
          </p:cNvPicPr>
          <p:nvPr/>
        </p:nvPicPr>
        <p:blipFill>
          <a:blip r:embed="rId4" cstate="print"/>
          <a:srcRect/>
          <a:stretch>
            <a:fillRect/>
          </a:stretch>
        </p:blipFill>
        <p:spPr bwMode="auto">
          <a:xfrm>
            <a:off x="539552" y="4005064"/>
            <a:ext cx="3435950" cy="2287711"/>
          </a:xfrm>
          <a:prstGeom prst="rect">
            <a:avLst/>
          </a:prstGeom>
          <a:ln>
            <a:noFill/>
          </a:ln>
          <a:effectLst>
            <a:softEdge rad="112500"/>
          </a:effectLst>
        </p:spPr>
      </p:pic>
      <p:pic>
        <p:nvPicPr>
          <p:cNvPr id="4101" name="Picture 5"/>
          <p:cNvPicPr>
            <a:picLocks noChangeAspect="1" noChangeArrowheads="1"/>
          </p:cNvPicPr>
          <p:nvPr/>
        </p:nvPicPr>
        <p:blipFill>
          <a:blip r:embed="rId5" cstate="print"/>
          <a:srcRect/>
          <a:stretch>
            <a:fillRect/>
          </a:stretch>
        </p:blipFill>
        <p:spPr bwMode="auto">
          <a:xfrm>
            <a:off x="5364088" y="3933056"/>
            <a:ext cx="3538462" cy="2350621"/>
          </a:xfrm>
          <a:prstGeom prst="rect">
            <a:avLst/>
          </a:prstGeom>
          <a:ln>
            <a:noFill/>
          </a:ln>
          <a:effectLst>
            <a:softEdge rad="112500"/>
          </a:effectLst>
        </p:spPr>
      </p:pic>
      <p:pic>
        <p:nvPicPr>
          <p:cNvPr id="4102" name="Picture 6"/>
          <p:cNvPicPr>
            <a:picLocks noChangeAspect="1" noChangeArrowheads="1"/>
          </p:cNvPicPr>
          <p:nvPr/>
        </p:nvPicPr>
        <p:blipFill>
          <a:blip r:embed="rId6" cstate="print"/>
          <a:srcRect/>
          <a:stretch>
            <a:fillRect/>
          </a:stretch>
        </p:blipFill>
        <p:spPr bwMode="auto">
          <a:xfrm>
            <a:off x="3347864" y="2636912"/>
            <a:ext cx="2467737" cy="1624633"/>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332656"/>
            <a:ext cx="8534400" cy="758952"/>
          </a:xfrm>
        </p:spPr>
        <p:txBody>
          <a:bodyPr>
            <a:normAutofit fontScale="90000"/>
          </a:bodyPr>
          <a:lstStyle/>
          <a:p>
            <a:r>
              <a:rPr lang="es-CR" dirty="0"/>
              <a:t>Aportes desde la Participación de las Mujeres a la educación, comunicación y cultura popular.</a:t>
            </a:r>
          </a:p>
        </p:txBody>
      </p:sp>
      <p:sp>
        <p:nvSpPr>
          <p:cNvPr id="3" name="2 Marcador de contenido"/>
          <p:cNvSpPr>
            <a:spLocks noGrp="1"/>
          </p:cNvSpPr>
          <p:nvPr>
            <p:ph sz="half" idx="1"/>
          </p:nvPr>
        </p:nvSpPr>
        <p:spPr>
          <a:xfrm>
            <a:off x="251520" y="1268760"/>
            <a:ext cx="4392488" cy="5112568"/>
          </a:xfrm>
        </p:spPr>
        <p:txBody>
          <a:bodyPr>
            <a:noAutofit/>
          </a:bodyPr>
          <a:lstStyle/>
          <a:p>
            <a:pPr lvl="0"/>
            <a:r>
              <a:rPr lang="es-CR" sz="1600" dirty="0"/>
              <a:t>La urgente necesidad de la sororidad.</a:t>
            </a:r>
          </a:p>
          <a:p>
            <a:pPr lvl="0"/>
            <a:r>
              <a:rPr lang="es-CR" sz="1600" dirty="0"/>
              <a:t>Es fundamental el </a:t>
            </a:r>
            <a:r>
              <a:rPr lang="es-CR" sz="1600" dirty="0" err="1"/>
              <a:t>reconcimiento</a:t>
            </a:r>
            <a:r>
              <a:rPr lang="es-CR" sz="1600" dirty="0"/>
              <a:t> de aquello que las personas producen a diario, darle validez a lo cotidiano, lo personal es político.</a:t>
            </a:r>
          </a:p>
          <a:p>
            <a:pPr lvl="0"/>
            <a:r>
              <a:rPr lang="es-CR" sz="1600" dirty="0"/>
              <a:t>El concepto y vivencia del territorio-cuerpo-tierra. No olvidar que muchas veces no somos lo que queremos por nuestros contextos que nos violentan.</a:t>
            </a:r>
          </a:p>
          <a:p>
            <a:pPr lvl="0"/>
            <a:r>
              <a:rPr lang="es-CR" sz="1600" dirty="0"/>
              <a:t>La memoria ¿cómo construimos nuestras luchas y memorias?.</a:t>
            </a:r>
          </a:p>
          <a:p>
            <a:r>
              <a:rPr lang="es-CR" sz="1600" dirty="0"/>
              <a:t>Se debe </a:t>
            </a:r>
            <a:r>
              <a:rPr lang="es-CR" sz="1600" dirty="0" err="1"/>
              <a:t>transversalizar</a:t>
            </a:r>
            <a:r>
              <a:rPr lang="es-CR" sz="1600" dirty="0"/>
              <a:t> la lucha feminista</a:t>
            </a:r>
          </a:p>
          <a:p>
            <a:r>
              <a:rPr lang="es-CR" sz="1600" dirty="0"/>
              <a:t>Hay que analizar críticamente ¿qué democracia y qué justicia social queremos? ¿cuáles son otras formas que pensamos y sentimos que se puede hacer? Finalmente la democracia es patriarcal y es una conceptualización occidental ¿dónde está el cambio sistémico?. </a:t>
            </a:r>
          </a:p>
        </p:txBody>
      </p:sp>
      <p:sp>
        <p:nvSpPr>
          <p:cNvPr id="4" name="3 Marcador de contenido"/>
          <p:cNvSpPr>
            <a:spLocks noGrp="1"/>
          </p:cNvSpPr>
          <p:nvPr>
            <p:ph sz="half" idx="2"/>
          </p:nvPr>
        </p:nvSpPr>
        <p:spPr>
          <a:xfrm>
            <a:off x="4800600" y="1371600"/>
            <a:ext cx="4038600" cy="5009728"/>
          </a:xfrm>
        </p:spPr>
        <p:txBody>
          <a:bodyPr>
            <a:normAutofit fontScale="70000" lnSpcReduction="20000"/>
          </a:bodyPr>
          <a:lstStyle/>
          <a:p>
            <a:pPr lvl="0"/>
            <a:r>
              <a:rPr lang="es-CR" dirty="0"/>
              <a:t>Hay distintos niveles de acción: productivo y financiero, lo público y lo privado. ¿Cómo es la incidencia política? ¿qué pensamos de la democracia?.</a:t>
            </a:r>
          </a:p>
          <a:p>
            <a:pPr lvl="0"/>
            <a:r>
              <a:rPr lang="es-CR" dirty="0"/>
              <a:t>El activismo para las mujeres es complicado por nuestras jornadas dobles y triples, además la autonomía es un punto en contra... financiamiento. </a:t>
            </a:r>
          </a:p>
          <a:p>
            <a:pPr lvl="0"/>
            <a:r>
              <a:rPr lang="es-CR" dirty="0"/>
              <a:t>Se propone la recreación cultural como propuesta de movilización, nuestra cultura es dinámica, decidimos que se queda y que se va.</a:t>
            </a:r>
          </a:p>
          <a:p>
            <a:pPr lvl="0"/>
            <a:r>
              <a:rPr lang="es-CR" dirty="0"/>
              <a:t>Documentar y socializar la memoria de las luchas de las mujeres (cotidianas y otras). Creatividad para contar la historia y a partir de ello sentir empatía y apoyo.</a:t>
            </a:r>
          </a:p>
          <a:p>
            <a:endParaRPr lang="es-C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3528" y="332656"/>
            <a:ext cx="8534400" cy="758952"/>
          </a:xfrm>
        </p:spPr>
        <p:txBody>
          <a:bodyPr>
            <a:noAutofit/>
          </a:bodyPr>
          <a:lstStyle/>
          <a:p>
            <a:r>
              <a:rPr lang="es-CR" sz="2800" dirty="0"/>
              <a:t>Aportes desde la Participación de las Juventudes a la educación, comunicación y cultura popular</a:t>
            </a:r>
          </a:p>
        </p:txBody>
      </p:sp>
      <p:sp>
        <p:nvSpPr>
          <p:cNvPr id="5" name="4 Marcador de contenido"/>
          <p:cNvSpPr>
            <a:spLocks noGrp="1"/>
          </p:cNvSpPr>
          <p:nvPr>
            <p:ph sz="half" idx="1"/>
          </p:nvPr>
        </p:nvSpPr>
        <p:spPr/>
        <p:txBody>
          <a:bodyPr>
            <a:normAutofit fontScale="77500" lnSpcReduction="20000"/>
          </a:bodyPr>
          <a:lstStyle/>
          <a:p>
            <a:r>
              <a:rPr lang="es-CR" sz="2600" dirty="0"/>
              <a:t>Ser joven tiene muchos estigmas en esta sociedad </a:t>
            </a:r>
            <a:r>
              <a:rPr lang="es-CR" sz="2600" dirty="0" err="1"/>
              <a:t>adultocentrista</a:t>
            </a:r>
            <a:endParaRPr lang="es-CR" sz="2600" dirty="0"/>
          </a:p>
          <a:p>
            <a:r>
              <a:rPr lang="es-CR" sz="2600" dirty="0"/>
              <a:t>Tenemos que ser perseverantes e insistentes para mostrar que no solo son ocurrencias sino ideas con gran potencia y una identidad que se consolida.</a:t>
            </a:r>
          </a:p>
          <a:p>
            <a:r>
              <a:rPr lang="es-CR" sz="2600" dirty="0"/>
              <a:t>La autogestión es una de las formas más viables de desarrollar de nuestras propias iniciativas, ya que no siempre es tan fácil obtener financiamiento institucionalizado, y más bien contar con algo ya más hecho eso permite aspirar a financiamiento</a:t>
            </a:r>
            <a:r>
              <a:rPr lang="es-CR" dirty="0"/>
              <a:t>.</a:t>
            </a:r>
          </a:p>
        </p:txBody>
      </p:sp>
      <p:sp>
        <p:nvSpPr>
          <p:cNvPr id="6" name="5 Marcador de contenido"/>
          <p:cNvSpPr>
            <a:spLocks noGrp="1"/>
          </p:cNvSpPr>
          <p:nvPr>
            <p:ph sz="half" idx="2"/>
          </p:nvPr>
        </p:nvSpPr>
        <p:spPr/>
        <p:txBody>
          <a:bodyPr>
            <a:normAutofit fontScale="85000" lnSpcReduction="10000"/>
          </a:bodyPr>
          <a:lstStyle/>
          <a:p>
            <a:r>
              <a:rPr lang="es-CR" sz="2400" dirty="0"/>
              <a:t>Crear puentes </a:t>
            </a:r>
            <a:r>
              <a:rPr lang="es-CR" sz="2400" dirty="0" err="1"/>
              <a:t>intergeneracionales</a:t>
            </a:r>
            <a:r>
              <a:rPr lang="es-CR" sz="2400" dirty="0"/>
              <a:t> no es tan fácil en la práctica.</a:t>
            </a:r>
          </a:p>
          <a:p>
            <a:r>
              <a:rPr lang="es-CR" sz="2400" dirty="0"/>
              <a:t>Cómo jóvenes debemos reconocernos y legitimarnos entre nosotros mismos, reconocer las experiencias informales o los espacios juveniles en toda su pluralidad.</a:t>
            </a:r>
          </a:p>
          <a:p>
            <a:r>
              <a:rPr lang="es-CR" sz="2400" dirty="0"/>
              <a:t>Discutir los riesgos del </a:t>
            </a:r>
            <a:r>
              <a:rPr lang="es-CR" sz="2400" dirty="0" err="1"/>
              <a:t>Jovencentrismo</a:t>
            </a:r>
            <a:r>
              <a:rPr lang="es-CR" sz="2400" dirty="0"/>
              <a:t>, terminamos reproduciendo la discriminación por edad hacia personas más jóvenes, por ejemplo adolescentes o niños</a:t>
            </a:r>
            <a:r>
              <a:rPr lang="es-CR" dirty="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332656"/>
            <a:ext cx="8534400" cy="758952"/>
          </a:xfrm>
        </p:spPr>
        <p:txBody>
          <a:bodyPr>
            <a:normAutofit fontScale="90000"/>
          </a:bodyPr>
          <a:lstStyle/>
          <a:p>
            <a:r>
              <a:rPr lang="es-CR" dirty="0"/>
              <a:t>Aportes desde el Diálogo de Saberes a la comunicación, cultura y educación popular.</a:t>
            </a:r>
          </a:p>
        </p:txBody>
      </p:sp>
      <p:sp>
        <p:nvSpPr>
          <p:cNvPr id="3" name="2 Marcador de contenido"/>
          <p:cNvSpPr>
            <a:spLocks noGrp="1"/>
          </p:cNvSpPr>
          <p:nvPr>
            <p:ph sz="half" idx="1"/>
          </p:nvPr>
        </p:nvSpPr>
        <p:spPr>
          <a:xfrm>
            <a:off x="301752" y="1371600"/>
            <a:ext cx="4126232" cy="4937720"/>
          </a:xfrm>
        </p:spPr>
        <p:txBody>
          <a:bodyPr>
            <a:normAutofit fontScale="77500" lnSpcReduction="20000"/>
          </a:bodyPr>
          <a:lstStyle/>
          <a:p>
            <a:r>
              <a:rPr lang="es-MX" sz="2600" dirty="0"/>
              <a:t>Importancia de la visibilizar los saberes y prácticas culturales </a:t>
            </a:r>
            <a:endParaRPr lang="es-CR" sz="2600" dirty="0"/>
          </a:p>
          <a:p>
            <a:r>
              <a:rPr lang="es-MX" sz="2600" dirty="0"/>
              <a:t>Que las acciones fomenten siempre espacios de diálogo y encuentros para conocerse y dialogar, recuperación de la oralidad de los pueblos y comunidades. </a:t>
            </a:r>
          </a:p>
          <a:p>
            <a:r>
              <a:rPr lang="es-MX" sz="2600" dirty="0"/>
              <a:t>Construir y proponer alternativas creativas junto con la comunidad.</a:t>
            </a:r>
          </a:p>
          <a:p>
            <a:r>
              <a:rPr lang="es-MX" sz="2600" dirty="0"/>
              <a:t>El enfoque lúdico que permite retomar el disfrute, la alegría, y romper con la cultura adulto centrista. Un ejemplo son las estrategias o metodologías del  juego colaborativo. </a:t>
            </a:r>
            <a:endParaRPr lang="es-CR" sz="2600" dirty="0"/>
          </a:p>
        </p:txBody>
      </p:sp>
      <p:sp>
        <p:nvSpPr>
          <p:cNvPr id="4" name="3 Marcador de contenido"/>
          <p:cNvSpPr>
            <a:spLocks noGrp="1"/>
          </p:cNvSpPr>
          <p:nvPr>
            <p:ph sz="half" idx="2"/>
          </p:nvPr>
        </p:nvSpPr>
        <p:spPr>
          <a:xfrm>
            <a:off x="4800600" y="1371600"/>
            <a:ext cx="4091880" cy="4937720"/>
          </a:xfrm>
        </p:spPr>
        <p:txBody>
          <a:bodyPr>
            <a:normAutofit fontScale="77500" lnSpcReduction="20000"/>
          </a:bodyPr>
          <a:lstStyle/>
          <a:p>
            <a:r>
              <a:rPr lang="es-MX" sz="2600" dirty="0"/>
              <a:t>Para fortalecer las estrategias  metodológicas se hace necesaria la vinculación con redes donde hay otras organizaciones (es importante que las  redes más constructivas y manejables).</a:t>
            </a:r>
          </a:p>
          <a:p>
            <a:pPr lvl="0"/>
            <a:r>
              <a:rPr lang="es-ES" sz="2600" dirty="0"/>
              <a:t>Desarrollar las capacidades para sistematizar y documentar las experiencias.</a:t>
            </a:r>
            <a:endParaRPr lang="es-MX" sz="2600" dirty="0"/>
          </a:p>
          <a:p>
            <a:r>
              <a:rPr lang="es-ES" sz="2600" dirty="0"/>
              <a:t>Urgencia de formar comunicadores/as (populares), apostándole a crear nuestros propios medios de comunicación.</a:t>
            </a:r>
            <a:endParaRPr lang="es-CR" sz="2600" dirty="0"/>
          </a:p>
          <a:p>
            <a:r>
              <a:rPr lang="es-ES" sz="2600" dirty="0"/>
              <a:t>Fortalecer los espacios de encuentro para tejer hilos que generen más fuerza, mientras haya comunicación hay más relación para cambiar las cosas.</a:t>
            </a:r>
            <a:endParaRPr lang="es-CR" sz="2600" dirty="0"/>
          </a:p>
          <a:p>
            <a:endParaRPr lang="es-C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4241" y="-29951"/>
            <a:ext cx="8534400" cy="1143000"/>
          </a:xfrm>
        </p:spPr>
        <p:txBody>
          <a:bodyPr>
            <a:noAutofit/>
          </a:bodyPr>
          <a:lstStyle/>
          <a:p>
            <a:r>
              <a:rPr lang="es-CR" sz="2800" dirty="0"/>
              <a:t>Aportes de los Procesos Organizativos y Participa-</a:t>
            </a:r>
            <a:r>
              <a:rPr lang="es-CR" sz="2800" dirty="0" err="1"/>
              <a:t>tivos</a:t>
            </a:r>
            <a:r>
              <a:rPr lang="es-CR" sz="2800" dirty="0"/>
              <a:t> a la comunicación, cultura y educación popular.</a:t>
            </a:r>
          </a:p>
        </p:txBody>
      </p:sp>
      <p:sp>
        <p:nvSpPr>
          <p:cNvPr id="3" name="2 Marcador de contenido"/>
          <p:cNvSpPr>
            <a:spLocks noGrp="1"/>
          </p:cNvSpPr>
          <p:nvPr>
            <p:ph sz="half" idx="1"/>
          </p:nvPr>
        </p:nvSpPr>
        <p:spPr>
          <a:xfrm>
            <a:off x="316426" y="1412776"/>
            <a:ext cx="4198240" cy="4681728"/>
          </a:xfrm>
        </p:spPr>
        <p:txBody>
          <a:bodyPr>
            <a:noAutofit/>
          </a:bodyPr>
          <a:lstStyle/>
          <a:p>
            <a:pPr lvl="0"/>
            <a:r>
              <a:rPr lang="es-CR" sz="2000" dirty="0"/>
              <a:t>La educación popular como un medio de transformación social.</a:t>
            </a:r>
          </a:p>
          <a:p>
            <a:pPr lvl="0"/>
            <a:r>
              <a:rPr lang="es-CR" sz="2000" dirty="0"/>
              <a:t>Considerar el poder de los excluidos en la agenda de la E.P.</a:t>
            </a:r>
          </a:p>
          <a:p>
            <a:pPr lvl="0"/>
            <a:r>
              <a:rPr lang="es-CR" sz="2000" dirty="0"/>
              <a:t>Procesos organizativos en red “tejiendo procesos comunitarios”</a:t>
            </a:r>
          </a:p>
          <a:p>
            <a:pPr lvl="0"/>
            <a:r>
              <a:rPr lang="es-CR" sz="2000" dirty="0"/>
              <a:t>La investigación acción participativa en procesos organizativos.</a:t>
            </a:r>
          </a:p>
          <a:p>
            <a:pPr lvl="0"/>
            <a:r>
              <a:rPr lang="es-CR" sz="2000" dirty="0"/>
              <a:t>Aprender con los otros la esperanza.</a:t>
            </a:r>
          </a:p>
          <a:p>
            <a:r>
              <a:rPr lang="es-CR" sz="2000" dirty="0"/>
              <a:t>Ante la falta de canales de comunicación es importante la reunión persona a persona.</a:t>
            </a:r>
          </a:p>
          <a:p>
            <a:pPr lvl="0"/>
            <a:r>
              <a:rPr lang="es-CR" sz="2000" dirty="0"/>
              <a:t>Abrir más radios comunitarias.</a:t>
            </a:r>
          </a:p>
        </p:txBody>
      </p:sp>
      <p:sp>
        <p:nvSpPr>
          <p:cNvPr id="4" name="3 Marcador de contenido"/>
          <p:cNvSpPr>
            <a:spLocks noGrp="1"/>
          </p:cNvSpPr>
          <p:nvPr>
            <p:ph sz="half" idx="2"/>
          </p:nvPr>
        </p:nvSpPr>
        <p:spPr>
          <a:xfrm>
            <a:off x="4514666" y="1556792"/>
            <a:ext cx="4291200" cy="4681728"/>
          </a:xfrm>
        </p:spPr>
        <p:txBody>
          <a:bodyPr>
            <a:normAutofit fontScale="77500" lnSpcReduction="20000"/>
          </a:bodyPr>
          <a:lstStyle/>
          <a:p>
            <a:pPr lvl="0"/>
            <a:r>
              <a:rPr lang="es-CR" sz="2600" dirty="0"/>
              <a:t>Tomar espacios que están siendo subutilizados y acaparados por unos pocos.</a:t>
            </a:r>
          </a:p>
          <a:p>
            <a:pPr lvl="0"/>
            <a:r>
              <a:rPr lang="es-CR" sz="2600" dirty="0"/>
              <a:t>Transformar la práctica educativa. Articular un sistema de educación no formal bajo la lógica de organización comunitaria.</a:t>
            </a:r>
          </a:p>
          <a:p>
            <a:pPr lvl="0"/>
            <a:r>
              <a:rPr lang="es-CR" sz="2600" dirty="0"/>
              <a:t>Enfoque feminista desde una visión solidaria entre géneros y el ambiente. </a:t>
            </a:r>
          </a:p>
          <a:p>
            <a:pPr lvl="0"/>
            <a:r>
              <a:rPr lang="es-CR" sz="2600" dirty="0"/>
              <a:t>Realizar un mapeo de todos los desafíos de la región y las nuevas metodologías de Mesoamérica. </a:t>
            </a:r>
          </a:p>
          <a:p>
            <a:pPr lvl="0"/>
            <a:r>
              <a:rPr lang="es-CR" sz="2600" dirty="0"/>
              <a:t>El arte como metodología participativa y educativa.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Plenaria Final</a:t>
            </a:r>
          </a:p>
        </p:txBody>
      </p:sp>
      <p:sp>
        <p:nvSpPr>
          <p:cNvPr id="3" name="2 Marcador de contenido"/>
          <p:cNvSpPr>
            <a:spLocks noGrp="1"/>
          </p:cNvSpPr>
          <p:nvPr>
            <p:ph sz="quarter" idx="1"/>
          </p:nvPr>
        </p:nvSpPr>
        <p:spPr>
          <a:xfrm>
            <a:off x="301752" y="1284503"/>
            <a:ext cx="8503920" cy="4572000"/>
          </a:xfrm>
        </p:spPr>
        <p:txBody>
          <a:bodyPr/>
          <a:lstStyle/>
          <a:p>
            <a:r>
              <a:rPr lang="es-ES" dirty="0"/>
              <a:t>Socialización del trabajo de las Mesas a través de presentaciones creativas.</a:t>
            </a:r>
            <a:endParaRPr lang="es-CR" dirty="0"/>
          </a:p>
        </p:txBody>
      </p:sp>
      <p:pic>
        <p:nvPicPr>
          <p:cNvPr id="4098" name="Picture 2"/>
          <p:cNvPicPr>
            <a:picLocks noChangeAspect="1" noChangeArrowheads="1"/>
          </p:cNvPicPr>
          <p:nvPr/>
        </p:nvPicPr>
        <p:blipFill>
          <a:blip r:embed="rId2" cstate="print"/>
          <a:srcRect/>
          <a:stretch>
            <a:fillRect/>
          </a:stretch>
        </p:blipFill>
        <p:spPr bwMode="auto">
          <a:xfrm>
            <a:off x="5436096" y="2348880"/>
            <a:ext cx="3211080" cy="2191005"/>
          </a:xfrm>
          <a:prstGeom prst="rect">
            <a:avLst/>
          </a:prstGeom>
          <a:ln>
            <a:noFill/>
          </a:ln>
          <a:effectLst>
            <a:softEdge rad="112500"/>
          </a:effectLst>
        </p:spPr>
      </p:pic>
      <p:pic>
        <p:nvPicPr>
          <p:cNvPr id="4099" name="Picture 3"/>
          <p:cNvPicPr>
            <a:picLocks noChangeAspect="1" noChangeArrowheads="1"/>
          </p:cNvPicPr>
          <p:nvPr/>
        </p:nvPicPr>
        <p:blipFill>
          <a:blip r:embed="rId3" cstate="print"/>
          <a:srcRect/>
          <a:stretch>
            <a:fillRect/>
          </a:stretch>
        </p:blipFill>
        <p:spPr bwMode="auto">
          <a:xfrm>
            <a:off x="251520" y="2348880"/>
            <a:ext cx="3657247" cy="2227222"/>
          </a:xfrm>
          <a:prstGeom prst="rect">
            <a:avLst/>
          </a:prstGeom>
          <a:ln>
            <a:noFill/>
          </a:ln>
          <a:effectLst>
            <a:softEdge rad="112500"/>
          </a:effectLst>
        </p:spPr>
      </p:pic>
      <p:pic>
        <p:nvPicPr>
          <p:cNvPr id="4100" name="Picture 4"/>
          <p:cNvPicPr>
            <a:picLocks noChangeAspect="1" noChangeArrowheads="1"/>
          </p:cNvPicPr>
          <p:nvPr/>
        </p:nvPicPr>
        <p:blipFill>
          <a:blip r:embed="rId4" cstate="print"/>
          <a:srcRect/>
          <a:stretch>
            <a:fillRect/>
          </a:stretch>
        </p:blipFill>
        <p:spPr bwMode="auto">
          <a:xfrm>
            <a:off x="2771800" y="4437112"/>
            <a:ext cx="3512801" cy="2016224"/>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Cierre Cultural</a:t>
            </a:r>
          </a:p>
        </p:txBody>
      </p:sp>
      <p:sp>
        <p:nvSpPr>
          <p:cNvPr id="3" name="2 Marcador de contenido"/>
          <p:cNvSpPr>
            <a:spLocks noGrp="1"/>
          </p:cNvSpPr>
          <p:nvPr>
            <p:ph sz="quarter" idx="1"/>
          </p:nvPr>
        </p:nvSpPr>
        <p:spPr>
          <a:xfrm>
            <a:off x="251596" y="1419363"/>
            <a:ext cx="8503920" cy="4572000"/>
          </a:xfrm>
        </p:spPr>
        <p:txBody>
          <a:bodyPr/>
          <a:lstStyle/>
          <a:p>
            <a:r>
              <a:rPr lang="es-CR" dirty="0"/>
              <a:t>“Círculo mágico del Swing Criollo” </a:t>
            </a:r>
          </a:p>
          <a:p>
            <a:pPr>
              <a:buNone/>
            </a:pPr>
            <a:endParaRPr lang="es-CR" dirty="0"/>
          </a:p>
        </p:txBody>
      </p:sp>
      <p:sp>
        <p:nvSpPr>
          <p:cNvPr id="4" name="3 Rectángulo redondeado"/>
          <p:cNvSpPr/>
          <p:nvPr/>
        </p:nvSpPr>
        <p:spPr>
          <a:xfrm>
            <a:off x="251520" y="1988840"/>
            <a:ext cx="5616624" cy="4320480"/>
          </a:xfrm>
          <a:prstGeom prst="roundRect">
            <a:avLst/>
          </a:prstGeom>
          <a:solidFill>
            <a:srgbClr val="238CA5"/>
          </a:solidFill>
          <a:ln>
            <a:solidFill>
              <a:srgbClr val="238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R" sz="1900" dirty="0"/>
              <a:t>El swing es cultura popular urbana que proviene de grupos marginalizados que crearon y lograron a través de él darle respuesta a las diversas problemáticas de la vida. </a:t>
            </a:r>
          </a:p>
          <a:p>
            <a:pPr algn="just"/>
            <a:r>
              <a:rPr lang="es-CR" sz="1900" dirty="0"/>
              <a:t>Tiene claves importantísimas para la vida y la visión del mundo que puede dar significados y saberes a la realidad de nuestros pueblos mesoamericanos.</a:t>
            </a:r>
          </a:p>
          <a:p>
            <a:pPr algn="just"/>
            <a:r>
              <a:rPr lang="es-CR" sz="1900" dirty="0"/>
              <a:t>Porque lo que subyace en toda expresión de la cultura popular es un profundo proceso educativo con estrategias propias “diseñadas desde abajo y desde adentro”.</a:t>
            </a:r>
          </a:p>
        </p:txBody>
      </p:sp>
      <p:pic>
        <p:nvPicPr>
          <p:cNvPr id="3074" name="Picture 2"/>
          <p:cNvPicPr>
            <a:picLocks noChangeAspect="1" noChangeArrowheads="1"/>
          </p:cNvPicPr>
          <p:nvPr/>
        </p:nvPicPr>
        <p:blipFill>
          <a:blip r:embed="rId2" cstate="print"/>
          <a:srcRect/>
          <a:stretch>
            <a:fillRect/>
          </a:stretch>
        </p:blipFill>
        <p:spPr bwMode="auto">
          <a:xfrm>
            <a:off x="5940152" y="2132856"/>
            <a:ext cx="2936773" cy="1368152"/>
          </a:xfrm>
          <a:prstGeom prst="rect">
            <a:avLst/>
          </a:prstGeom>
          <a:ln>
            <a:noFill/>
          </a:ln>
          <a:effectLst>
            <a:softEdge rad="112500"/>
          </a:effectLst>
        </p:spPr>
      </p:pic>
      <p:pic>
        <p:nvPicPr>
          <p:cNvPr id="3075" name="Picture 3"/>
          <p:cNvPicPr>
            <a:picLocks noChangeAspect="1" noChangeArrowheads="1"/>
          </p:cNvPicPr>
          <p:nvPr/>
        </p:nvPicPr>
        <p:blipFill>
          <a:blip r:embed="rId3" cstate="print"/>
          <a:srcRect/>
          <a:stretch>
            <a:fillRect/>
          </a:stretch>
        </p:blipFill>
        <p:spPr bwMode="auto">
          <a:xfrm>
            <a:off x="5940152" y="3429000"/>
            <a:ext cx="2944744" cy="1440160"/>
          </a:xfrm>
          <a:prstGeom prst="rect">
            <a:avLst/>
          </a:prstGeom>
          <a:ln>
            <a:noFill/>
          </a:ln>
          <a:effectLst>
            <a:softEdge rad="112500"/>
          </a:effectLst>
        </p:spPr>
      </p:pic>
      <p:pic>
        <p:nvPicPr>
          <p:cNvPr id="3076" name="Picture 4"/>
          <p:cNvPicPr>
            <a:picLocks noChangeAspect="1" noChangeArrowheads="1"/>
          </p:cNvPicPr>
          <p:nvPr/>
        </p:nvPicPr>
        <p:blipFill>
          <a:blip r:embed="rId4" cstate="print"/>
          <a:srcRect/>
          <a:stretch>
            <a:fillRect/>
          </a:stretch>
        </p:blipFill>
        <p:spPr bwMode="auto">
          <a:xfrm>
            <a:off x="5868144" y="4869160"/>
            <a:ext cx="3127344" cy="1126197"/>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Los objetivos</a:t>
            </a:r>
          </a:p>
        </p:txBody>
      </p:sp>
      <p:sp>
        <p:nvSpPr>
          <p:cNvPr id="3" name="2 Marcador de texto"/>
          <p:cNvSpPr>
            <a:spLocks noGrp="1"/>
          </p:cNvSpPr>
          <p:nvPr>
            <p:ph type="body" idx="2"/>
          </p:nvPr>
        </p:nvSpPr>
        <p:spPr/>
        <p:txBody>
          <a:bodyPr/>
          <a:lstStyle/>
          <a:p>
            <a:endParaRPr lang="es-CR"/>
          </a:p>
        </p:txBody>
      </p:sp>
      <p:sp>
        <p:nvSpPr>
          <p:cNvPr id="4" name="3 Marcador de contenido"/>
          <p:cNvSpPr>
            <a:spLocks noGrp="1"/>
          </p:cNvSpPr>
          <p:nvPr>
            <p:ph sz="quarter" idx="1"/>
          </p:nvPr>
        </p:nvSpPr>
        <p:spPr>
          <a:xfrm>
            <a:off x="3131840" y="908720"/>
            <a:ext cx="5638800" cy="5410200"/>
          </a:xfrm>
        </p:spPr>
        <p:txBody>
          <a:bodyPr>
            <a:normAutofit fontScale="70000" lnSpcReduction="20000"/>
          </a:bodyPr>
          <a:lstStyle/>
          <a:p>
            <a:r>
              <a:rPr lang="es-CR" sz="2900" dirty="0">
                <a:solidFill>
                  <a:schemeClr val="accent3">
                    <a:lumMod val="75000"/>
                  </a:schemeClr>
                </a:solidFill>
              </a:rPr>
              <a:t>Visibilizar la diversidad de experiencias de educación, comunicación y cultura popular que se realizan en la región, en especial, las impulsadas por sectores jóvenes.</a:t>
            </a:r>
          </a:p>
          <a:p>
            <a:r>
              <a:rPr lang="es-CR" sz="2900" dirty="0">
                <a:solidFill>
                  <a:schemeClr val="accent3">
                    <a:lumMod val="75000"/>
                  </a:schemeClr>
                </a:solidFill>
              </a:rPr>
              <a:t>Promover un diálogo crítico de saberes y conocimientos surgidos de estas experiencias, incentivando su sistematización, un análisis crítico </a:t>
            </a:r>
            <a:r>
              <a:rPr lang="es-CR" sz="2900" dirty="0" err="1">
                <a:solidFill>
                  <a:schemeClr val="accent3">
                    <a:lumMod val="75000"/>
                  </a:schemeClr>
                </a:solidFill>
              </a:rPr>
              <a:t>problematizador</a:t>
            </a:r>
            <a:r>
              <a:rPr lang="es-CR" sz="2900" dirty="0">
                <a:solidFill>
                  <a:schemeClr val="accent3">
                    <a:lumMod val="75000"/>
                  </a:schemeClr>
                </a:solidFill>
              </a:rPr>
              <a:t> de sus propósitos, metodologías y formas organizativas, así como su proyección para un largo plazo, rompiendo con el inmediatismo y el activismo.</a:t>
            </a:r>
          </a:p>
          <a:p>
            <a:r>
              <a:rPr lang="es-CR" sz="2900" dirty="0">
                <a:solidFill>
                  <a:schemeClr val="accent3">
                    <a:lumMod val="75000"/>
                  </a:schemeClr>
                </a:solidFill>
              </a:rPr>
              <a:t>Reforzar los factores de identidad regional que están presentes o que habría que incorporar en los procesos.</a:t>
            </a:r>
          </a:p>
          <a:p>
            <a:r>
              <a:rPr lang="es-CR" sz="2900" dirty="0">
                <a:solidFill>
                  <a:schemeClr val="accent3">
                    <a:lumMod val="75000"/>
                  </a:schemeClr>
                </a:solidFill>
              </a:rPr>
              <a:t>Identificar una agenda clave de temas, perspectivas y líneas de acción centrales para trabajar y darle seguimiento en el futuro cercando utilizando formas de comunicación virtuales y nuevas tecnologías.</a:t>
            </a:r>
          </a:p>
          <a:p>
            <a:endParaRPr lang="es-CR" dirty="0"/>
          </a:p>
        </p:txBody>
      </p:sp>
      <p:pic>
        <p:nvPicPr>
          <p:cNvPr id="28673" name="Picture 1"/>
          <p:cNvPicPr>
            <a:picLocks noChangeAspect="1" noChangeArrowheads="1"/>
          </p:cNvPicPr>
          <p:nvPr/>
        </p:nvPicPr>
        <p:blipFill>
          <a:blip r:embed="rId2" cstate="print"/>
          <a:srcRect/>
          <a:stretch>
            <a:fillRect/>
          </a:stretch>
        </p:blipFill>
        <p:spPr bwMode="auto">
          <a:xfrm>
            <a:off x="251520" y="2852936"/>
            <a:ext cx="2533301" cy="3332212"/>
          </a:xfrm>
          <a:prstGeom prst="rect">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95883" y="1412776"/>
            <a:ext cx="9026965" cy="4176463"/>
          </a:xfrm>
          <a:prstGeom prst="rect">
            <a:avLst/>
          </a:prstGeom>
          <a:noFill/>
          <a:ln w="9525">
            <a:noFill/>
            <a:miter lim="800000"/>
            <a:headEnd/>
            <a:tailEnd/>
          </a:ln>
        </p:spPr>
      </p:pic>
      <p:sp>
        <p:nvSpPr>
          <p:cNvPr id="2" name="CuadroTexto 1">
            <a:extLst>
              <a:ext uri="{FF2B5EF4-FFF2-40B4-BE49-F238E27FC236}">
                <a16:creationId xmlns:a16="http://schemas.microsoft.com/office/drawing/2014/main" id="{DA851FC2-1F5E-446E-98D6-62832285F007}"/>
              </a:ext>
            </a:extLst>
          </p:cNvPr>
          <p:cNvSpPr txBox="1"/>
          <p:nvPr/>
        </p:nvSpPr>
        <p:spPr>
          <a:xfrm>
            <a:off x="683568" y="476672"/>
            <a:ext cx="8640960" cy="584775"/>
          </a:xfrm>
          <a:prstGeom prst="rect">
            <a:avLst/>
          </a:prstGeom>
          <a:noFill/>
        </p:spPr>
        <p:txBody>
          <a:bodyPr wrap="square" rtlCol="0">
            <a:spAutoFit/>
          </a:bodyPr>
          <a:lstStyle/>
          <a:p>
            <a:r>
              <a:rPr lang="es-CR" sz="3200" dirty="0">
                <a:solidFill>
                  <a:srgbClr val="C9670D"/>
                </a:solidFill>
              </a:rPr>
              <a:t>¡Viva la Educación Popular Mesoamericana!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El proceso virtual</a:t>
            </a:r>
          </a:p>
        </p:txBody>
      </p:sp>
      <p:sp>
        <p:nvSpPr>
          <p:cNvPr id="3" name="2 Marcador de texto"/>
          <p:cNvSpPr>
            <a:spLocks noGrp="1"/>
          </p:cNvSpPr>
          <p:nvPr>
            <p:ph type="body" idx="2"/>
          </p:nvPr>
        </p:nvSpPr>
        <p:spPr/>
        <p:txBody>
          <a:bodyPr/>
          <a:lstStyle/>
          <a:p>
            <a:r>
              <a:rPr lang="es-CR" dirty="0"/>
              <a:t>Se dispuso un sitio web para el intercambio virtual entre los y las participantes del Encuentro con base en cuatro ejes temáticos.</a:t>
            </a:r>
          </a:p>
        </p:txBody>
      </p:sp>
      <p:sp>
        <p:nvSpPr>
          <p:cNvPr id="4" name="3 Marcador de contenido"/>
          <p:cNvSpPr>
            <a:spLocks noGrp="1"/>
          </p:cNvSpPr>
          <p:nvPr>
            <p:ph sz="quarter" idx="1"/>
          </p:nvPr>
        </p:nvSpPr>
        <p:spPr>
          <a:xfrm>
            <a:off x="3131840" y="980728"/>
            <a:ext cx="5638800" cy="5410200"/>
          </a:xfrm>
        </p:spPr>
        <p:txBody>
          <a:bodyPr>
            <a:normAutofit/>
          </a:bodyPr>
          <a:lstStyle/>
          <a:p>
            <a:r>
              <a:rPr lang="es-CR" sz="2400" dirty="0"/>
              <a:t>4  de abril: Convocatoria.</a:t>
            </a:r>
          </a:p>
          <a:p>
            <a:r>
              <a:rPr lang="es-CR" sz="2400" dirty="0"/>
              <a:t>5-18 junio: Presentaciones de  experiencias en un Mapa Colaborativo.</a:t>
            </a:r>
          </a:p>
          <a:p>
            <a:r>
              <a:rPr lang="es-CR" sz="2400" dirty="0"/>
              <a:t>19-30 junio: Foro sobre el contexto mesoamericano.</a:t>
            </a:r>
          </a:p>
          <a:p>
            <a:r>
              <a:rPr lang="es-CR" sz="2400" dirty="0"/>
              <a:t>3-21 julio: Foros en torno a los ejes temáticos. </a:t>
            </a:r>
          </a:p>
          <a:p>
            <a:r>
              <a:rPr lang="es-CR" sz="2400" dirty="0"/>
              <a:t>26 julio: Devolución de un Documento síntesis de los intercambios en los foros.</a:t>
            </a:r>
          </a:p>
          <a:p>
            <a:r>
              <a:rPr lang="es-CR" sz="2400" dirty="0"/>
              <a:t>5 y 6 de agosto Encuentro presencial en San José, </a:t>
            </a:r>
            <a:r>
              <a:rPr lang="es-CR" sz="2400"/>
              <a:t>Costa Rica. </a:t>
            </a:r>
            <a:endParaRPr lang="es-CR" sz="2400" dirty="0"/>
          </a:p>
          <a:p>
            <a:pPr>
              <a:buNone/>
            </a:pPr>
            <a:endParaRPr lang="es-CR" dirty="0"/>
          </a:p>
          <a:p>
            <a:endParaRPr lang="es-CR" dirty="0"/>
          </a:p>
          <a:p>
            <a:endParaRPr lang="es-CR" dirty="0"/>
          </a:p>
        </p:txBody>
      </p:sp>
      <p:pic>
        <p:nvPicPr>
          <p:cNvPr id="5" name="Picture 1"/>
          <p:cNvPicPr>
            <a:picLocks noChangeAspect="1" noChangeArrowheads="1"/>
          </p:cNvPicPr>
          <p:nvPr/>
        </p:nvPicPr>
        <p:blipFill>
          <a:blip r:embed="rId2" cstate="print"/>
          <a:srcRect/>
          <a:stretch>
            <a:fillRect/>
          </a:stretch>
        </p:blipFill>
        <p:spPr bwMode="auto">
          <a:xfrm>
            <a:off x="323528" y="4437112"/>
            <a:ext cx="2504931" cy="1872208"/>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Proceso de Inscripción</a:t>
            </a:r>
          </a:p>
        </p:txBody>
      </p:sp>
      <p:sp>
        <p:nvSpPr>
          <p:cNvPr id="4" name="3 CuadroTexto"/>
          <p:cNvSpPr txBox="1"/>
          <p:nvPr/>
        </p:nvSpPr>
        <p:spPr>
          <a:xfrm>
            <a:off x="323528" y="1484784"/>
            <a:ext cx="4752528" cy="5078313"/>
          </a:xfrm>
          <a:prstGeom prst="rect">
            <a:avLst/>
          </a:prstGeom>
          <a:noFill/>
        </p:spPr>
        <p:txBody>
          <a:bodyPr wrap="square" rtlCol="0">
            <a:spAutoFit/>
          </a:bodyPr>
          <a:lstStyle/>
          <a:p>
            <a:r>
              <a:rPr lang="es-CR" dirty="0">
                <a:solidFill>
                  <a:schemeClr val="accent3">
                    <a:lumMod val="75000"/>
                  </a:schemeClr>
                </a:solidFill>
              </a:rPr>
              <a:t>Experiencias inscritas: </a:t>
            </a:r>
            <a:r>
              <a:rPr lang="es-CR" dirty="0"/>
              <a:t>147</a:t>
            </a:r>
          </a:p>
          <a:p>
            <a:r>
              <a:rPr lang="es-CR" dirty="0">
                <a:solidFill>
                  <a:schemeClr val="accent3">
                    <a:lumMod val="75000"/>
                  </a:schemeClr>
                </a:solidFill>
              </a:rPr>
              <a:t>Personas  inscritas : </a:t>
            </a:r>
            <a:r>
              <a:rPr lang="es-CR" dirty="0"/>
              <a:t>208</a:t>
            </a:r>
          </a:p>
          <a:p>
            <a:pPr>
              <a:buFontTx/>
              <a:buChar char="-"/>
            </a:pPr>
            <a:r>
              <a:rPr lang="es-CR" dirty="0"/>
              <a:t>México:  9</a:t>
            </a:r>
          </a:p>
          <a:p>
            <a:pPr>
              <a:buFontTx/>
              <a:buChar char="-"/>
            </a:pPr>
            <a:r>
              <a:rPr lang="es-CR" dirty="0"/>
              <a:t>Guatemala: 7</a:t>
            </a:r>
          </a:p>
          <a:p>
            <a:pPr>
              <a:buFontTx/>
              <a:buChar char="-"/>
            </a:pPr>
            <a:r>
              <a:rPr lang="es-CR" dirty="0"/>
              <a:t>Honduras: 1 </a:t>
            </a:r>
          </a:p>
          <a:p>
            <a:pPr>
              <a:buFontTx/>
              <a:buChar char="-"/>
            </a:pPr>
            <a:r>
              <a:rPr lang="es-CR" dirty="0"/>
              <a:t>El Salvador: 2</a:t>
            </a:r>
          </a:p>
          <a:p>
            <a:pPr>
              <a:buFontTx/>
              <a:buChar char="-"/>
            </a:pPr>
            <a:r>
              <a:rPr lang="es-CR" dirty="0"/>
              <a:t>Nicaragua: 3  </a:t>
            </a:r>
          </a:p>
          <a:p>
            <a:pPr>
              <a:buFontTx/>
              <a:buChar char="-"/>
            </a:pPr>
            <a:r>
              <a:rPr lang="es-CR" dirty="0"/>
              <a:t>Panamá: 6</a:t>
            </a:r>
          </a:p>
          <a:p>
            <a:pPr>
              <a:buFontTx/>
              <a:buChar char="-"/>
            </a:pPr>
            <a:r>
              <a:rPr lang="es-CR" dirty="0"/>
              <a:t>Costa Rica:  180</a:t>
            </a:r>
          </a:p>
          <a:p>
            <a:pPr lvl="1">
              <a:buFontTx/>
              <a:buChar char="-"/>
            </a:pPr>
            <a:r>
              <a:rPr lang="es-CR" dirty="0"/>
              <a:t>Caribe: 7</a:t>
            </a:r>
          </a:p>
          <a:p>
            <a:pPr lvl="1">
              <a:buFontTx/>
              <a:buChar char="-"/>
            </a:pPr>
            <a:r>
              <a:rPr lang="es-CR" dirty="0"/>
              <a:t>Puntarenas: 7 </a:t>
            </a:r>
          </a:p>
          <a:p>
            <a:pPr lvl="1">
              <a:buFontTx/>
              <a:buChar char="-"/>
            </a:pPr>
            <a:r>
              <a:rPr lang="es-CR" dirty="0"/>
              <a:t>San Ramón: 6</a:t>
            </a:r>
          </a:p>
          <a:p>
            <a:pPr lvl="1">
              <a:buFontTx/>
              <a:buChar char="-"/>
            </a:pPr>
            <a:r>
              <a:rPr lang="es-CR" dirty="0" err="1"/>
              <a:t>Upala</a:t>
            </a:r>
            <a:r>
              <a:rPr lang="es-CR" dirty="0"/>
              <a:t>: 2</a:t>
            </a:r>
          </a:p>
          <a:p>
            <a:pPr lvl="1">
              <a:buFontTx/>
              <a:buChar char="-"/>
            </a:pPr>
            <a:r>
              <a:rPr lang="es-CR" dirty="0"/>
              <a:t>Cañas: 2</a:t>
            </a:r>
          </a:p>
          <a:p>
            <a:pPr lvl="1">
              <a:buFontTx/>
              <a:buChar char="-"/>
            </a:pPr>
            <a:r>
              <a:rPr lang="es-CR" dirty="0"/>
              <a:t>Valle Central: 156</a:t>
            </a:r>
          </a:p>
          <a:p>
            <a:endParaRPr lang="es-CR" dirty="0"/>
          </a:p>
          <a:p>
            <a:endParaRPr lang="es-CR" dirty="0"/>
          </a:p>
          <a:p>
            <a:endParaRPr lang="es-CR" dirty="0"/>
          </a:p>
        </p:txBody>
      </p:sp>
      <p:sp>
        <p:nvSpPr>
          <p:cNvPr id="5" name="4 CuadroTexto"/>
          <p:cNvSpPr txBox="1"/>
          <p:nvPr/>
        </p:nvSpPr>
        <p:spPr>
          <a:xfrm>
            <a:off x="5508104" y="5373216"/>
            <a:ext cx="2424062" cy="923330"/>
          </a:xfrm>
          <a:prstGeom prst="rect">
            <a:avLst/>
          </a:prstGeom>
          <a:noFill/>
        </p:spPr>
        <p:txBody>
          <a:bodyPr wrap="none" rtlCol="0">
            <a:spAutoFit/>
          </a:bodyPr>
          <a:lstStyle/>
          <a:p>
            <a:r>
              <a:rPr lang="es-CR" dirty="0">
                <a:solidFill>
                  <a:schemeClr val="accent3">
                    <a:lumMod val="75000"/>
                  </a:schemeClr>
                </a:solidFill>
              </a:rPr>
              <a:t>Modalidades inscritas</a:t>
            </a:r>
          </a:p>
          <a:p>
            <a:r>
              <a:rPr lang="es-CR" dirty="0"/>
              <a:t>Expositores/as: 125</a:t>
            </a:r>
          </a:p>
          <a:p>
            <a:r>
              <a:rPr lang="es-CR" dirty="0"/>
              <a:t>Participantes: 83</a:t>
            </a:r>
          </a:p>
        </p:txBody>
      </p:sp>
      <p:pic>
        <p:nvPicPr>
          <p:cNvPr id="5122" name="Picture 2"/>
          <p:cNvPicPr>
            <a:picLocks noChangeAspect="1" noChangeArrowheads="1"/>
          </p:cNvPicPr>
          <p:nvPr/>
        </p:nvPicPr>
        <p:blipFill>
          <a:blip r:embed="rId2" cstate="print"/>
          <a:srcRect/>
          <a:stretch>
            <a:fillRect/>
          </a:stretch>
        </p:blipFill>
        <p:spPr bwMode="auto">
          <a:xfrm>
            <a:off x="4283968" y="2132856"/>
            <a:ext cx="4520800" cy="311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CR" sz="2800" dirty="0"/>
              <a:t>Página web del Encuentro</a:t>
            </a:r>
            <a:br>
              <a:rPr lang="es-CR" sz="2800" dirty="0"/>
            </a:br>
            <a:r>
              <a:rPr lang="es-CR" sz="2800" dirty="0"/>
              <a:t> </a:t>
            </a:r>
            <a:r>
              <a:rPr lang="es-CR" sz="2800" dirty="0">
                <a:hlinkClick r:id="rId2"/>
              </a:rPr>
              <a:t>www.cepalforja.org/encuentroep2017/</a:t>
            </a:r>
            <a:endParaRPr lang="es-CR" sz="2800" dirty="0"/>
          </a:p>
        </p:txBody>
      </p:sp>
      <p:pic>
        <p:nvPicPr>
          <p:cNvPr id="3" name="2 Imagen" descr="página.jpg"/>
          <p:cNvPicPr>
            <a:picLocks noChangeAspect="1"/>
          </p:cNvPicPr>
          <p:nvPr/>
        </p:nvPicPr>
        <p:blipFill>
          <a:blip r:embed="rId3" cstate="print"/>
          <a:stretch>
            <a:fillRect/>
          </a:stretch>
        </p:blipFill>
        <p:spPr>
          <a:xfrm>
            <a:off x="1547664" y="1556792"/>
            <a:ext cx="6288601" cy="4824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R" dirty="0"/>
              <a:t>Mapa Colaborativo</a:t>
            </a:r>
            <a:br>
              <a:rPr lang="es-CR" dirty="0"/>
            </a:br>
            <a:r>
              <a:rPr lang="es-CR" sz="2400" dirty="0"/>
              <a:t>Ubicación geográfica de las experiencias</a:t>
            </a:r>
            <a:endParaRPr lang="es-CR" dirty="0"/>
          </a:p>
        </p:txBody>
      </p:sp>
      <p:pic>
        <p:nvPicPr>
          <p:cNvPr id="3" name="2 Imagen" descr="mapa colaborativo.jpg"/>
          <p:cNvPicPr>
            <a:picLocks noChangeAspect="1"/>
          </p:cNvPicPr>
          <p:nvPr/>
        </p:nvPicPr>
        <p:blipFill>
          <a:blip r:embed="rId2" cstate="print"/>
          <a:stretch>
            <a:fillRect/>
          </a:stretch>
        </p:blipFill>
        <p:spPr>
          <a:xfrm>
            <a:off x="1547664" y="1628800"/>
            <a:ext cx="6086475" cy="3733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3 CuadroTexto"/>
          <p:cNvSpPr txBox="1"/>
          <p:nvPr/>
        </p:nvSpPr>
        <p:spPr>
          <a:xfrm>
            <a:off x="683568" y="5589240"/>
            <a:ext cx="8175636" cy="646331"/>
          </a:xfrm>
          <a:prstGeom prst="rect">
            <a:avLst/>
          </a:prstGeom>
          <a:noFill/>
        </p:spPr>
        <p:txBody>
          <a:bodyPr wrap="none" rtlCol="0">
            <a:spAutoFit/>
          </a:bodyPr>
          <a:lstStyle/>
          <a:p>
            <a:r>
              <a:rPr lang="es-CR" dirty="0">
                <a:solidFill>
                  <a:schemeClr val="accent3">
                    <a:lumMod val="75000"/>
                  </a:schemeClr>
                </a:solidFill>
              </a:rPr>
              <a:t>Enlace web: </a:t>
            </a:r>
            <a:r>
              <a:rPr lang="es-CR" dirty="0">
                <a:solidFill>
                  <a:schemeClr val="accent3">
                    <a:lumMod val="75000"/>
                  </a:schemeClr>
                </a:solidFill>
                <a:hlinkClick r:id="rId3"/>
              </a:rPr>
              <a:t>http://www.cepalforja.org/encuentroep2017/mapa-colaborativo/</a:t>
            </a:r>
            <a:endParaRPr lang="es-CR" dirty="0">
              <a:solidFill>
                <a:schemeClr val="accent3">
                  <a:lumMod val="75000"/>
                </a:schemeClr>
              </a:solidFill>
            </a:endParaRPr>
          </a:p>
          <a:p>
            <a:endParaRPr lang="es-C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55576" y="764704"/>
            <a:ext cx="7772400" cy="1524000"/>
          </a:xfrm>
        </p:spPr>
        <p:txBody>
          <a:bodyPr>
            <a:normAutofit fontScale="90000"/>
          </a:bodyPr>
          <a:lstStyle/>
          <a:p>
            <a:br>
              <a:rPr lang="es-ES" sz="2000" dirty="0"/>
            </a:br>
            <a:br>
              <a:rPr lang="es-ES" sz="2000" dirty="0"/>
            </a:br>
            <a:br>
              <a:rPr lang="es-ES" sz="2000" dirty="0"/>
            </a:br>
            <a:br>
              <a:rPr lang="es-ES" sz="2000" dirty="0"/>
            </a:br>
            <a:br>
              <a:rPr lang="es-ES" sz="2000" dirty="0"/>
            </a:br>
            <a:br>
              <a:rPr lang="es-ES" sz="2000" dirty="0"/>
            </a:br>
            <a:br>
              <a:rPr lang="es-ES" sz="2000" dirty="0"/>
            </a:br>
            <a:br>
              <a:rPr lang="es-ES" sz="2000" dirty="0"/>
            </a:br>
            <a:br>
              <a:rPr lang="es-ES" sz="2000" dirty="0"/>
            </a:br>
            <a:br>
              <a:rPr lang="es-ES" sz="2000" dirty="0"/>
            </a:br>
            <a:br>
              <a:rPr lang="es-ES" sz="2000" dirty="0"/>
            </a:br>
            <a:br>
              <a:rPr lang="es-ES" sz="2000" dirty="0"/>
            </a:br>
            <a:br>
              <a:rPr lang="es-ES" sz="2000" dirty="0"/>
            </a:br>
            <a:br>
              <a:rPr lang="es-ES" sz="2000" dirty="0"/>
            </a:br>
            <a:br>
              <a:rPr lang="es-CR" sz="4400" dirty="0"/>
            </a:br>
            <a:endParaRPr lang="es-CR" dirty="0"/>
          </a:p>
        </p:txBody>
      </p:sp>
      <p:sp>
        <p:nvSpPr>
          <p:cNvPr id="5" name="4 Rectángulo"/>
          <p:cNvSpPr/>
          <p:nvPr/>
        </p:nvSpPr>
        <p:spPr>
          <a:xfrm>
            <a:off x="395536" y="2564904"/>
            <a:ext cx="8424936" cy="3785652"/>
          </a:xfrm>
          <a:prstGeom prst="rect">
            <a:avLst/>
          </a:prstGeom>
        </p:spPr>
        <p:txBody>
          <a:bodyPr wrap="square">
            <a:spAutoFit/>
          </a:bodyPr>
          <a:lstStyle/>
          <a:p>
            <a:r>
              <a:rPr lang="es-CR" sz="2000" dirty="0"/>
              <a:t>Los foros fueron espacios abiertos de diálogo e intercambios que pusieron los temas y énfasis desde los puntos de vista de cada participante y que buscaron ir profundizando un recorrido de discusión para ir aprendiendo y construyendo desde distintas vertientes:</a:t>
            </a:r>
          </a:p>
          <a:p>
            <a:endParaRPr lang="es-CR" sz="2000" dirty="0"/>
          </a:p>
          <a:p>
            <a:pPr marL="800100" lvl="1" indent="-342900">
              <a:buFont typeface="Wingdings" panose="05000000000000000000" pitchFamily="2" charset="2"/>
              <a:buChar char="§"/>
            </a:pPr>
            <a:r>
              <a:rPr lang="es-CR" sz="2000" dirty="0"/>
              <a:t>Foro de contexto mesoamericano: 66 publicaciones.</a:t>
            </a:r>
          </a:p>
          <a:p>
            <a:pPr marL="800100" lvl="1" indent="-342900">
              <a:buFont typeface="Wingdings" panose="05000000000000000000" pitchFamily="2" charset="2"/>
              <a:buChar char="§"/>
            </a:pPr>
            <a:r>
              <a:rPr lang="es-CR" sz="2000" dirty="0"/>
              <a:t>Aportes desde la Participación de las Mujeres: 12 publicaciones.</a:t>
            </a:r>
          </a:p>
          <a:p>
            <a:pPr marL="800100" lvl="1" indent="-342900">
              <a:buFont typeface="Wingdings" panose="05000000000000000000" pitchFamily="2" charset="2"/>
              <a:buChar char="§"/>
            </a:pPr>
            <a:r>
              <a:rPr lang="es-CR" sz="2000" dirty="0"/>
              <a:t>Aportes desde la Participación de las Juventudes : 12 publicaciones.</a:t>
            </a:r>
          </a:p>
          <a:p>
            <a:pPr marL="800100" lvl="1" indent="-342900">
              <a:buFont typeface="Wingdings" panose="05000000000000000000" pitchFamily="2" charset="2"/>
              <a:buChar char="§"/>
            </a:pPr>
            <a:r>
              <a:rPr lang="es-CR" sz="2000" dirty="0"/>
              <a:t>Aportes de los procesos organizativos y participativos:  27 publicaciones.</a:t>
            </a:r>
          </a:p>
          <a:p>
            <a:pPr marL="800100" lvl="1" indent="-342900">
              <a:buFont typeface="Wingdings" panose="05000000000000000000" pitchFamily="2" charset="2"/>
              <a:buChar char="§"/>
            </a:pPr>
            <a:r>
              <a:rPr lang="es-CR" sz="2000" dirty="0"/>
              <a:t>Aportes desde el diálogo de saberes: 13 publicaciones.</a:t>
            </a:r>
          </a:p>
        </p:txBody>
      </p:sp>
      <p:sp>
        <p:nvSpPr>
          <p:cNvPr id="6" name="5 CuadroTexto"/>
          <p:cNvSpPr txBox="1"/>
          <p:nvPr/>
        </p:nvSpPr>
        <p:spPr>
          <a:xfrm>
            <a:off x="2123728" y="836712"/>
            <a:ext cx="4320480" cy="984885"/>
          </a:xfrm>
          <a:prstGeom prst="rect">
            <a:avLst/>
          </a:prstGeom>
          <a:noFill/>
        </p:spPr>
        <p:txBody>
          <a:bodyPr wrap="square" rtlCol="0">
            <a:spAutoFit/>
          </a:bodyPr>
          <a:lstStyle/>
          <a:p>
            <a:pPr algn="ctr"/>
            <a:r>
              <a:rPr lang="es-CR" sz="4000" b="1" dirty="0">
                <a:solidFill>
                  <a:schemeClr val="bg1"/>
                </a:solidFill>
              </a:rPr>
              <a:t>Síntesis - Foros</a:t>
            </a:r>
            <a:br>
              <a:rPr lang="es-ES" sz="800" dirty="0"/>
            </a:br>
            <a:endParaRPr lang="es-C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Foro sobre el Contexto</a:t>
            </a:r>
          </a:p>
        </p:txBody>
      </p:sp>
      <p:sp>
        <p:nvSpPr>
          <p:cNvPr id="3" name="2 Marcador de texto"/>
          <p:cNvSpPr>
            <a:spLocks noGrp="1"/>
          </p:cNvSpPr>
          <p:nvPr>
            <p:ph type="body" idx="2"/>
          </p:nvPr>
        </p:nvSpPr>
        <p:spPr/>
        <p:txBody>
          <a:bodyPr/>
          <a:lstStyle/>
          <a:p>
            <a:r>
              <a:rPr lang="es-CR" b="1" dirty="0"/>
              <a:t>Pueden ver el detalle del intercambio </a:t>
            </a:r>
            <a:r>
              <a:rPr lang="es-CR" b="1" dirty="0">
                <a:hlinkClick r:id="rId2"/>
              </a:rPr>
              <a:t>aquí</a:t>
            </a:r>
            <a:r>
              <a:rPr lang="es-CR" b="1" dirty="0"/>
              <a:t>.</a:t>
            </a:r>
            <a:endParaRPr lang="es-CR" dirty="0"/>
          </a:p>
        </p:txBody>
      </p:sp>
      <p:sp>
        <p:nvSpPr>
          <p:cNvPr id="4" name="3 Marcador de contenido"/>
          <p:cNvSpPr>
            <a:spLocks noGrp="1"/>
          </p:cNvSpPr>
          <p:nvPr>
            <p:ph sz="quarter" idx="1"/>
          </p:nvPr>
        </p:nvSpPr>
        <p:spPr/>
        <p:txBody>
          <a:bodyPr>
            <a:normAutofit/>
          </a:bodyPr>
          <a:lstStyle/>
          <a:p>
            <a:pPr>
              <a:buNone/>
            </a:pPr>
            <a:r>
              <a:rPr lang="es-ES" dirty="0"/>
              <a:t>    </a:t>
            </a:r>
            <a:endParaRPr lang="es-CR" dirty="0"/>
          </a:p>
          <a:p>
            <a:r>
              <a:rPr lang="es-CR" sz="1800" dirty="0"/>
              <a:t>Es importante construir identidad regional desde los movimientos populares</a:t>
            </a:r>
          </a:p>
          <a:p>
            <a:r>
              <a:rPr lang="es-CR" sz="1800" dirty="0"/>
              <a:t>Vivimos un tiempo difuso, incierto, conducido por quienes profundizan las polarizaciones</a:t>
            </a:r>
          </a:p>
          <a:p>
            <a:r>
              <a:rPr lang="es-CR" sz="1800" dirty="0"/>
              <a:t>Padecemos procesos de destrucción ambiental:</a:t>
            </a:r>
          </a:p>
          <a:p>
            <a:pPr lvl="1"/>
            <a:r>
              <a:rPr lang="es-ES" sz="1800" dirty="0">
                <a:solidFill>
                  <a:schemeClr val="tx1"/>
                </a:solidFill>
              </a:rPr>
              <a:t>políticas </a:t>
            </a:r>
            <a:r>
              <a:rPr lang="es-ES" sz="1800" dirty="0" err="1">
                <a:solidFill>
                  <a:schemeClr val="tx1"/>
                </a:solidFill>
              </a:rPr>
              <a:t>extractivistas</a:t>
            </a:r>
            <a:endParaRPr lang="es-ES" sz="1800" dirty="0">
              <a:solidFill>
                <a:schemeClr val="tx1"/>
              </a:solidFill>
            </a:endParaRPr>
          </a:p>
          <a:p>
            <a:pPr lvl="1"/>
            <a:r>
              <a:rPr lang="es-ES" sz="1800" dirty="0">
                <a:solidFill>
                  <a:schemeClr val="tx1"/>
                </a:solidFill>
              </a:rPr>
              <a:t>persecución a dirigentes ambientales</a:t>
            </a:r>
          </a:p>
          <a:p>
            <a:pPr lvl="1"/>
            <a:r>
              <a:rPr lang="es-ES" sz="1800" dirty="0">
                <a:solidFill>
                  <a:schemeClr val="tx1"/>
                </a:solidFill>
              </a:rPr>
              <a:t>Pero hay la resistencia y la lucha de los pueblos por la defensa de la madre tierra</a:t>
            </a:r>
          </a:p>
          <a:p>
            <a:r>
              <a:rPr lang="es-ES" sz="1800" dirty="0"/>
              <a:t>Aumento de la violencia e impunidad</a:t>
            </a:r>
          </a:p>
          <a:p>
            <a:pPr lvl="1"/>
            <a:r>
              <a:rPr lang="es-CR" sz="1800" dirty="0" err="1">
                <a:solidFill>
                  <a:schemeClr val="tx1"/>
                </a:solidFill>
              </a:rPr>
              <a:t>feminicidios</a:t>
            </a:r>
            <a:r>
              <a:rPr lang="es-CR" sz="1800" dirty="0">
                <a:solidFill>
                  <a:schemeClr val="tx1"/>
                </a:solidFill>
              </a:rPr>
              <a:t>.</a:t>
            </a:r>
          </a:p>
          <a:p>
            <a:pPr lvl="1"/>
            <a:r>
              <a:rPr lang="es-CR" sz="1800" dirty="0">
                <a:solidFill>
                  <a:schemeClr val="tx1"/>
                </a:solidFill>
              </a:rPr>
              <a:t>Asesinatos, desapariciones, amenazas y represión del movimiento social.</a:t>
            </a:r>
          </a:p>
          <a:p>
            <a:endParaRPr lang="es-CR" dirty="0"/>
          </a:p>
        </p:txBody>
      </p:sp>
      <p:sp>
        <p:nvSpPr>
          <p:cNvPr id="5" name="4 CuadroTexto"/>
          <p:cNvSpPr txBox="1"/>
          <p:nvPr/>
        </p:nvSpPr>
        <p:spPr>
          <a:xfrm>
            <a:off x="2699792" y="476672"/>
            <a:ext cx="7633821" cy="369332"/>
          </a:xfrm>
          <a:prstGeom prst="rect">
            <a:avLst/>
          </a:prstGeom>
          <a:noFill/>
        </p:spPr>
        <p:txBody>
          <a:bodyPr wrap="square" rtlCol="0">
            <a:spAutoFit/>
          </a:bodyPr>
          <a:lstStyle/>
          <a:p>
            <a:endParaRPr lang="es-CR"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1447</TotalTime>
  <Words>2496</Words>
  <Application>Microsoft Office PowerPoint</Application>
  <PresentationFormat>Presentación en pantalla (4:3)</PresentationFormat>
  <Paragraphs>208</Paragraphs>
  <Slides>30</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Calibri</vt:lpstr>
      <vt:lpstr>Courier New</vt:lpstr>
      <vt:lpstr>Georgia</vt:lpstr>
      <vt:lpstr>Wingdings</vt:lpstr>
      <vt:lpstr>Wingdings 2</vt:lpstr>
      <vt:lpstr>Civil</vt:lpstr>
      <vt:lpstr>Presentación de PowerPoint</vt:lpstr>
      <vt:lpstr>Los motivos</vt:lpstr>
      <vt:lpstr>Los objetivos</vt:lpstr>
      <vt:lpstr>El proceso virtual</vt:lpstr>
      <vt:lpstr>Proceso de Inscripción</vt:lpstr>
      <vt:lpstr>Página web del Encuentro  www.cepalforja.org/encuentroep2017/</vt:lpstr>
      <vt:lpstr>Mapa Colaborativo Ubicación geográfica de las experiencias</vt:lpstr>
      <vt:lpstr>               </vt:lpstr>
      <vt:lpstr>Foro sobre el Contexto</vt:lpstr>
      <vt:lpstr>Foro sobre contexto</vt:lpstr>
      <vt:lpstr>Foro sobre el aporte de las juventudes</vt:lpstr>
      <vt:lpstr>Foro sobre el aporte de las mujeres</vt:lpstr>
      <vt:lpstr>Foro sobre el diálogo de saberes</vt:lpstr>
      <vt:lpstr>Foro sobre los procesos organizativos</vt:lpstr>
      <vt:lpstr>Documento síntesis </vt:lpstr>
      <vt:lpstr>Organizaciones que hicieron posible el encuentro</vt:lpstr>
      <vt:lpstr>Actividades presenciales del Encuentro Mesoamericano de Comunicación, Cultura y Educación Popular. </vt:lpstr>
      <vt:lpstr>Feria de Experiencias y Saberes</vt:lpstr>
      <vt:lpstr>Talleres  en el Toldo Máxima Acuña </vt:lpstr>
      <vt:lpstr>Talleres en el Toldo Betty Cariño</vt:lpstr>
      <vt:lpstr>Actividades en la Carpa Paulo Freire</vt:lpstr>
      <vt:lpstr>Debates el domingo 6 de agosto</vt:lpstr>
      <vt:lpstr>Mesas de trabajo</vt:lpstr>
      <vt:lpstr>Aportes desde la Participación de las Mujeres a la educación, comunicación y cultura popular.</vt:lpstr>
      <vt:lpstr>Aportes desde la Participación de las Juventudes a la educación, comunicación y cultura popular</vt:lpstr>
      <vt:lpstr>Aportes desde el Diálogo de Saberes a la comunicación, cultura y educación popular.</vt:lpstr>
      <vt:lpstr>Aportes de los Procesos Organizativos y Participa-tivos a la comunicación, cultura y educación popular.</vt:lpstr>
      <vt:lpstr>Plenaria Final</vt:lpstr>
      <vt:lpstr>Cierre Cultural</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Encuentro Mesoamericano de comunicación, cultura y Educación Popular</dc:title>
  <dc:creator>CepAlforja</dc:creator>
  <cp:lastModifiedBy>Oscar</cp:lastModifiedBy>
  <cp:revision>122</cp:revision>
  <dcterms:created xsi:type="dcterms:W3CDTF">2017-08-14T16:12:17Z</dcterms:created>
  <dcterms:modified xsi:type="dcterms:W3CDTF">2017-08-19T00:25:51Z</dcterms:modified>
</cp:coreProperties>
</file>